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85" r:id="rId2"/>
    <p:sldId id="397" r:id="rId3"/>
    <p:sldId id="260" r:id="rId4"/>
    <p:sldId id="405" r:id="rId5"/>
    <p:sldId id="451" r:id="rId6"/>
    <p:sldId id="406" r:id="rId7"/>
    <p:sldId id="331" r:id="rId8"/>
    <p:sldId id="473" r:id="rId9"/>
    <p:sldId id="474" r:id="rId10"/>
    <p:sldId id="433" r:id="rId11"/>
    <p:sldId id="490" r:id="rId12"/>
    <p:sldId id="440" r:id="rId13"/>
    <p:sldId id="443" r:id="rId14"/>
    <p:sldId id="442" r:id="rId15"/>
    <p:sldId id="444" r:id="rId16"/>
    <p:sldId id="475" r:id="rId17"/>
    <p:sldId id="492" r:id="rId18"/>
    <p:sldId id="493" r:id="rId19"/>
    <p:sldId id="494" r:id="rId20"/>
    <p:sldId id="495" r:id="rId21"/>
    <p:sldId id="400" r:id="rId22"/>
    <p:sldId id="476" r:id="rId23"/>
    <p:sldId id="486" r:id="rId24"/>
    <p:sldId id="477" r:id="rId25"/>
    <p:sldId id="447" r:id="rId26"/>
    <p:sldId id="40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A83C"/>
    <a:srgbClr val="F5A64A"/>
    <a:srgbClr val="F0B338"/>
    <a:srgbClr val="495969"/>
    <a:srgbClr val="485867"/>
    <a:srgbClr val="5A5656"/>
    <a:srgbClr val="22374C"/>
    <a:srgbClr val="EDEDED"/>
    <a:srgbClr val="757070"/>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8" autoAdjust="0"/>
    <p:restoredTop sz="74508" autoAdjust="0"/>
  </p:normalViewPr>
  <p:slideViewPr>
    <p:cSldViewPr snapToGrid="0">
      <p:cViewPr varScale="1">
        <p:scale>
          <a:sx n="30" d="100"/>
          <a:sy n="30" d="100"/>
        </p:scale>
        <p:origin x="998" y="34"/>
      </p:cViewPr>
      <p:guideLst/>
    </p:cSldViewPr>
  </p:slideViewPr>
  <p:notesTextViewPr>
    <p:cViewPr>
      <p:scale>
        <a:sx n="1" d="1"/>
        <a:sy n="1" d="1"/>
      </p:scale>
      <p:origin x="0" y="0"/>
    </p:cViewPr>
  </p:notesTextViewPr>
  <p:sorterViewPr>
    <p:cViewPr>
      <p:scale>
        <a:sx n="75" d="100"/>
        <a:sy n="75" d="100"/>
      </p:scale>
      <p:origin x="0" y="-8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2#1">
  <dgm:title val=""/>
  <dgm:desc val=""/>
  <dgm:catLst>
    <dgm:cat type="accent4" pri="11200"/>
  </dgm:catLst>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68FBB7B-694A-47BF-865D-2F44C1051453}" type="doc">
      <dgm:prSet loTypeId="urn:microsoft.com/office/officeart/2005/8/layout/hList1" loCatId="list" qsTypeId="urn:microsoft.com/office/officeart/2005/8/quickstyle/simple5#1" qsCatId="simple" csTypeId="urn:microsoft.com/office/officeart/2005/8/colors/accent4_2#1" csCatId="accent1" phldr="1"/>
      <dgm:spPr/>
      <dgm:t>
        <a:bodyPr/>
        <a:lstStyle/>
        <a:p>
          <a:endParaRPr lang="en-US"/>
        </a:p>
      </dgm:t>
    </dgm:pt>
    <dgm:pt modelId="{BD5427FF-4EB1-4006-BF7F-42158E0C5129}">
      <dgm:prSet phldrT="[Text]" phldr="0" custT="0"/>
      <dgm:spPr/>
      <dgm:t>
        <a:bodyPr vert="horz" wrap="square"/>
        <a:lstStyle/>
        <a:p>
          <a:pPr>
            <a:lnSpc>
              <a:spcPct val="100000"/>
            </a:lnSpc>
            <a:spcBef>
              <a:spcPct val="0"/>
            </a:spcBef>
            <a:spcAft>
              <a:spcPct val="35000"/>
            </a:spcAft>
          </a:pPr>
          <a:r>
            <a:rPr lang="en-US" b="1"/>
            <a:t>ƯU ĐIỂM</a:t>
          </a:r>
        </a:p>
      </dgm:t>
    </dgm:pt>
    <dgm:pt modelId="{A2F6D805-3B53-408A-A2A3-20BC3BF0D242}" type="parTrans" cxnId="{103FC541-B609-41DF-8E37-99FEBB3FD26A}">
      <dgm:prSet/>
      <dgm:spPr/>
      <dgm:t>
        <a:bodyPr/>
        <a:lstStyle/>
        <a:p>
          <a:endParaRPr lang="en-US"/>
        </a:p>
      </dgm:t>
    </dgm:pt>
    <dgm:pt modelId="{D47F9812-1256-4E44-A6BE-BEC559BE8FF3}" type="sibTrans" cxnId="{103FC541-B609-41DF-8E37-99FEBB3FD26A}">
      <dgm:prSet/>
      <dgm:spPr/>
      <dgm:t>
        <a:bodyPr/>
        <a:lstStyle/>
        <a:p>
          <a:endParaRPr lang="en-US"/>
        </a:p>
      </dgm:t>
    </dgm:pt>
    <dgm:pt modelId="{3A7B819B-DBE9-4610-B22A-5573EA6D532D}">
      <dgm:prSet phldrT="[Text]" phldr="0" custT="0"/>
      <dgm:spPr/>
      <dgm:t>
        <a:bodyPr vert="horz" wrap="square"/>
        <a:lstStyle/>
        <a:p>
          <a:pPr algn="just">
            <a:lnSpc>
              <a:spcPct val="100000"/>
            </a:lnSpc>
            <a:spcBef>
              <a:spcPct val="0"/>
            </a:spcBef>
            <a:spcAft>
              <a:spcPct val="15000"/>
            </a:spcAft>
          </a:pPr>
          <a:r>
            <a:rPr lang="en-US" b="1"/>
            <a:t>Mô hình phát hiện được thiết bị bảo hộ lao động với độ chính xác cao ( mAP = 0.97).</a:t>
          </a:r>
        </a:p>
      </dgm:t>
    </dgm:pt>
    <dgm:pt modelId="{DC4BEA23-BF6E-42AD-9BF0-CFBDE86A80F1}" type="parTrans" cxnId="{36939790-02E9-4880-83DD-7AED25E3DC53}">
      <dgm:prSet/>
      <dgm:spPr/>
      <dgm:t>
        <a:bodyPr/>
        <a:lstStyle/>
        <a:p>
          <a:endParaRPr lang="en-US"/>
        </a:p>
      </dgm:t>
    </dgm:pt>
    <dgm:pt modelId="{0BF6ACD3-AE1A-4691-8CBE-DBE77AB8A685}" type="sibTrans" cxnId="{36939790-02E9-4880-83DD-7AED25E3DC53}">
      <dgm:prSet/>
      <dgm:spPr/>
      <dgm:t>
        <a:bodyPr/>
        <a:lstStyle/>
        <a:p>
          <a:endParaRPr lang="en-US"/>
        </a:p>
      </dgm:t>
    </dgm:pt>
    <dgm:pt modelId="{64B36DFE-5D46-4A17-B0B1-A54E3A6D245E}">
      <dgm:prSet phldr="0" custT="0"/>
      <dgm:spPr/>
      <dgm:t>
        <a:bodyPr vert="horz" wrap="square"/>
        <a:lstStyle/>
        <a:p>
          <a:pPr algn="just">
            <a:lnSpc>
              <a:spcPct val="100000"/>
            </a:lnSpc>
            <a:spcBef>
              <a:spcPct val="0"/>
            </a:spcBef>
            <a:spcAft>
              <a:spcPct val="15000"/>
            </a:spcAft>
          </a:pPr>
          <a:r>
            <a:rPr lang="en-US" b="1"/>
            <a:t>Tốc độ xử lí khá nhanh trên ảnh.</a:t>
          </a:r>
        </a:p>
      </dgm:t>
    </dgm:pt>
    <dgm:pt modelId="{BEC8F670-2372-44DE-867D-BA6BCC679245}" type="parTrans" cxnId="{02DB9081-37E6-4422-8310-4B6990A4BEA9}">
      <dgm:prSet/>
      <dgm:spPr/>
    </dgm:pt>
    <dgm:pt modelId="{BDCF4A94-6EE0-4565-B216-E6A6A47B0A5C}" type="sibTrans" cxnId="{02DB9081-37E6-4422-8310-4B6990A4BEA9}">
      <dgm:prSet/>
      <dgm:spPr/>
    </dgm:pt>
    <dgm:pt modelId="{BF598953-12A9-4A21-81CB-E4260E493B46}">
      <dgm:prSet phldr="0" custT="0"/>
      <dgm:spPr/>
      <dgm:t>
        <a:bodyPr vert="horz" wrap="square"/>
        <a:lstStyle/>
        <a:p>
          <a:pPr algn="just">
            <a:lnSpc>
              <a:spcPct val="100000"/>
            </a:lnSpc>
            <a:spcBef>
              <a:spcPct val="0"/>
            </a:spcBef>
            <a:spcAft>
              <a:spcPct val="15000"/>
            </a:spcAft>
          </a:pPr>
          <a:r>
            <a:rPr lang="en-US" b="1"/>
            <a:t>App chạy ổn định, nhận diện và phân loại đúng. </a:t>
          </a:r>
        </a:p>
      </dgm:t>
    </dgm:pt>
    <dgm:pt modelId="{D3E48F4B-FEBC-402F-A4B9-AA79A083FA32}" type="parTrans" cxnId="{C25EF50D-2D5C-4282-AD03-2ACA7673B3D8}">
      <dgm:prSet/>
      <dgm:spPr/>
    </dgm:pt>
    <dgm:pt modelId="{7B76BC90-B174-4D89-A676-5757C9D4B3C4}" type="sibTrans" cxnId="{C25EF50D-2D5C-4282-AD03-2ACA7673B3D8}">
      <dgm:prSet/>
      <dgm:spPr/>
    </dgm:pt>
    <dgm:pt modelId="{DAD78C4A-685B-41BE-A008-A6752D44F83E}">
      <dgm:prSet phldr="0" custT="0"/>
      <dgm:spPr/>
      <dgm:t>
        <a:bodyPr vert="horz" wrap="square"/>
        <a:lstStyle/>
        <a:p>
          <a:pPr algn="just">
            <a:lnSpc>
              <a:spcPct val="100000"/>
            </a:lnSpc>
            <a:spcBef>
              <a:spcPct val="0"/>
            </a:spcBef>
            <a:spcAft>
              <a:spcPct val="15000"/>
            </a:spcAft>
          </a:pPr>
          <a:r>
            <a:rPr lang="en-US" b="1"/>
            <a:t>Thực hiện được việc phân loại khi chụp trực tiếp hoặc ảnh từ thư viện.</a:t>
          </a:r>
        </a:p>
      </dgm:t>
    </dgm:pt>
    <dgm:pt modelId="{C98CB378-E3EF-4038-9EE1-E22313EB2344}" type="parTrans" cxnId="{0A92D352-04CB-46EE-8811-4C93FF7B0C6C}">
      <dgm:prSet/>
      <dgm:spPr/>
    </dgm:pt>
    <dgm:pt modelId="{1E524924-7907-441D-B823-48C0C094001F}" type="sibTrans" cxnId="{0A92D352-04CB-46EE-8811-4C93FF7B0C6C}">
      <dgm:prSet/>
      <dgm:spPr/>
    </dgm:pt>
    <dgm:pt modelId="{98C2E0FD-7869-47C9-A548-B9B5F372949C}">
      <dgm:prSet phldrT="[Text]" phldr="0" custT="0"/>
      <dgm:spPr/>
      <dgm:t>
        <a:bodyPr vert="horz" wrap="square"/>
        <a:lstStyle/>
        <a:p>
          <a:pPr>
            <a:lnSpc>
              <a:spcPct val="100000"/>
            </a:lnSpc>
            <a:spcBef>
              <a:spcPct val="0"/>
            </a:spcBef>
            <a:spcAft>
              <a:spcPct val="35000"/>
            </a:spcAft>
          </a:pPr>
          <a:r>
            <a:rPr lang="en-US" b="1"/>
            <a:t>NHƯỢC ĐIỂM</a:t>
          </a:r>
        </a:p>
      </dgm:t>
    </dgm:pt>
    <dgm:pt modelId="{861421D4-20D5-4560-AD50-D9EE97686146}" type="parTrans" cxnId="{1E57C0A3-3287-42C0-B2A1-BA682BD4D029}">
      <dgm:prSet/>
      <dgm:spPr/>
      <dgm:t>
        <a:bodyPr/>
        <a:lstStyle/>
        <a:p>
          <a:endParaRPr lang="en-US"/>
        </a:p>
      </dgm:t>
    </dgm:pt>
    <dgm:pt modelId="{B2268590-4963-4BEC-BBE2-10F2373210A6}" type="sibTrans" cxnId="{1E57C0A3-3287-42C0-B2A1-BA682BD4D029}">
      <dgm:prSet/>
      <dgm:spPr/>
      <dgm:t>
        <a:bodyPr/>
        <a:lstStyle/>
        <a:p>
          <a:endParaRPr lang="en-US"/>
        </a:p>
      </dgm:t>
    </dgm:pt>
    <dgm:pt modelId="{331E5DC0-4451-466C-A95E-6A528E7A7380}">
      <dgm:prSet phldr="0" custT="0"/>
      <dgm:spPr/>
      <dgm:t>
        <a:bodyPr vert="horz" wrap="square"/>
        <a:lstStyle/>
        <a:p>
          <a:pPr algn="just">
            <a:lnSpc>
              <a:spcPct val="100000"/>
            </a:lnSpc>
            <a:spcBef>
              <a:spcPct val="0"/>
            </a:spcBef>
            <a:spcAft>
              <a:spcPct val="15000"/>
            </a:spcAft>
          </a:pPr>
          <a:r>
            <a:rPr b="1"/>
            <a:t>YOLO không phát hiện được các đối tượng có kích thước nhỏ đặt trong trong phông nền lớn.</a:t>
          </a:r>
        </a:p>
      </dgm:t>
    </dgm:pt>
    <dgm:pt modelId="{81C1BEF8-F150-4566-9EBB-127C35CBAF68}" type="parTrans" cxnId="{3703289D-470C-4826-9945-83833B2631EE}">
      <dgm:prSet/>
      <dgm:spPr/>
    </dgm:pt>
    <dgm:pt modelId="{6085C8AA-A3E2-473F-BF6A-49B8FFCABAF5}" type="sibTrans" cxnId="{3703289D-470C-4826-9945-83833B2631EE}">
      <dgm:prSet/>
      <dgm:spPr/>
    </dgm:pt>
    <dgm:pt modelId="{681F0FDC-1E1F-42CE-AFF6-F5B2648662AB}">
      <dgm:prSet phldr="0" custT="0"/>
      <dgm:spPr/>
      <dgm:t>
        <a:bodyPr vert="horz" wrap="square"/>
        <a:lstStyle/>
        <a:p>
          <a:pPr algn="just">
            <a:lnSpc>
              <a:spcPct val="100000"/>
            </a:lnSpc>
            <a:spcBef>
              <a:spcPct val="0"/>
            </a:spcBef>
            <a:spcAft>
              <a:spcPct val="15000"/>
            </a:spcAft>
          </a:pPr>
          <a:r>
            <a:rPr b="1"/>
            <a:t>Tập dữ liệu có sự label chưa thống nhất và không hợp lý</a:t>
          </a:r>
          <a:r>
            <a:rPr lang="en-US" b="1"/>
            <a:t>.</a:t>
          </a:r>
          <a:endParaRPr b="1"/>
        </a:p>
      </dgm:t>
    </dgm:pt>
    <dgm:pt modelId="{963069B2-E853-43CC-AC87-41C3C9334E99}" type="parTrans" cxnId="{EB79445D-5220-4D80-9BE2-579EDF150BAD}">
      <dgm:prSet/>
      <dgm:spPr/>
    </dgm:pt>
    <dgm:pt modelId="{A2439652-C160-481B-B362-95DF7D1F9710}" type="sibTrans" cxnId="{EB79445D-5220-4D80-9BE2-579EDF150BAD}">
      <dgm:prSet/>
      <dgm:spPr/>
    </dgm:pt>
    <dgm:pt modelId="{1B3998FD-8411-41B6-9182-BF07C76084FC}">
      <dgm:prSet phldr="0" custT="0"/>
      <dgm:spPr/>
      <dgm:t>
        <a:bodyPr vert="horz" wrap="square"/>
        <a:lstStyle/>
        <a:p>
          <a:pPr algn="just">
            <a:lnSpc>
              <a:spcPct val="100000"/>
            </a:lnSpc>
            <a:spcBef>
              <a:spcPct val="0"/>
            </a:spcBef>
            <a:spcAft>
              <a:spcPct val="15000"/>
            </a:spcAft>
          </a:pPr>
          <a:r>
            <a:rPr b="1"/>
            <a:t>Mô hình không nhận diện được một số trường </a:t>
          </a:r>
          <a:r>
            <a:rPr b="1" smtClean="0"/>
            <a:t>hợp</a:t>
          </a:r>
          <a:endParaRPr b="1"/>
        </a:p>
      </dgm:t>
    </dgm:pt>
    <dgm:pt modelId="{FD849133-373A-462B-96AD-798BF1E90FDA}" type="parTrans" cxnId="{1A51243C-B349-4236-8B3F-8786C379E238}">
      <dgm:prSet/>
      <dgm:spPr/>
    </dgm:pt>
    <dgm:pt modelId="{0E7BB058-D302-47BC-ABD3-94A38BCDDB0C}" type="sibTrans" cxnId="{1A51243C-B349-4236-8B3F-8786C379E238}">
      <dgm:prSet/>
      <dgm:spPr/>
    </dgm:pt>
    <dgm:pt modelId="{2E603481-A79F-4B0F-BEC6-8DDB4328B28E}">
      <dgm:prSet phldr="0" custT="0"/>
      <dgm:spPr/>
      <dgm:t>
        <a:bodyPr vert="horz" wrap="square"/>
        <a:lstStyle/>
        <a:p>
          <a:pPr algn="just">
            <a:lnSpc>
              <a:spcPct val="100000"/>
            </a:lnSpc>
            <a:spcBef>
              <a:spcPct val="0"/>
            </a:spcBef>
            <a:spcAft>
              <a:spcPct val="15000"/>
            </a:spcAft>
          </a:pPr>
          <a:r>
            <a:rPr b="1"/>
            <a:t>Chưa lưu được ảnh trên app.</a:t>
          </a:r>
        </a:p>
      </dgm:t>
    </dgm:pt>
    <dgm:pt modelId="{9E4EA357-4B4C-4D48-A40E-E67B4A5FBC11}" type="parTrans" cxnId="{2BF67A79-9434-4122-9160-9E0774D66B32}">
      <dgm:prSet/>
      <dgm:spPr/>
    </dgm:pt>
    <dgm:pt modelId="{8509D636-BF8F-4BC2-86F2-A4DA4C483784}" type="sibTrans" cxnId="{2BF67A79-9434-4122-9160-9E0774D66B32}">
      <dgm:prSet/>
      <dgm:spPr/>
    </dgm:pt>
    <dgm:pt modelId="{3149E014-CC72-4EB9-BB1F-1A064F691F75}">
      <dgm:prSet phldr="0" custT="0"/>
      <dgm:spPr/>
      <dgm:t>
        <a:bodyPr vert="horz" wrap="square"/>
        <a:lstStyle/>
        <a:p>
          <a:pPr algn="just">
            <a:lnSpc>
              <a:spcPct val="100000"/>
            </a:lnSpc>
            <a:spcBef>
              <a:spcPct val="0"/>
            </a:spcBef>
            <a:spcAft>
              <a:spcPct val="15000"/>
            </a:spcAft>
          </a:pPr>
          <a:r>
            <a:rPr b="1"/>
            <a:t>Chạy trên app thì phát hiện đúng nhưng thiếu trường hợp.</a:t>
          </a:r>
        </a:p>
      </dgm:t>
    </dgm:pt>
    <dgm:pt modelId="{965F7075-A8B1-43D1-8C60-3D4C385DE685}" type="parTrans" cxnId="{7124DF6D-CD8F-4ECD-B196-967194DA4BE1}">
      <dgm:prSet/>
      <dgm:spPr/>
    </dgm:pt>
    <dgm:pt modelId="{07A4D65E-D92F-4775-849B-E099696CD595}" type="sibTrans" cxnId="{7124DF6D-CD8F-4ECD-B196-967194DA4BE1}">
      <dgm:prSet/>
      <dgm:spPr/>
    </dgm:pt>
    <dgm:pt modelId="{E526CDC5-4B13-408A-8CDD-5E112EB45F3D}">
      <dgm:prSet phldr="0" custT="0"/>
      <dgm:spPr/>
      <dgm:t>
        <a:bodyPr vert="horz" wrap="square"/>
        <a:lstStyle/>
        <a:p>
          <a:pPr algn="just">
            <a:lnSpc>
              <a:spcPct val="100000"/>
            </a:lnSpc>
            <a:spcBef>
              <a:spcPct val="0"/>
            </a:spcBef>
            <a:spcAft>
              <a:spcPct val="15000"/>
            </a:spcAft>
          </a:pPr>
          <a:r>
            <a:rPr b="1"/>
            <a:t>Chưa </a:t>
          </a:r>
          <a:r>
            <a:rPr lang="en-US" b="1" smtClean="0"/>
            <a:t>giải quyết được bài toán 2 Object trùng tâm. </a:t>
          </a:r>
          <a:endParaRPr b="1"/>
        </a:p>
      </dgm:t>
    </dgm:pt>
    <dgm:pt modelId="{4293E84C-A700-4335-B6CB-A3983277A797}" type="sibTrans" cxnId="{4B8D1910-FD55-4E91-95B1-0C5C47514F21}">
      <dgm:prSet/>
      <dgm:spPr/>
    </dgm:pt>
    <dgm:pt modelId="{6F90E5B9-9263-483F-9385-4AA2096891C1}" type="parTrans" cxnId="{4B8D1910-FD55-4E91-95B1-0C5C47514F21}">
      <dgm:prSet/>
      <dgm:spPr/>
    </dgm:pt>
    <dgm:pt modelId="{D5FB6A06-3991-4223-AD64-C4F7F6F4DF69}" type="pres">
      <dgm:prSet presAssocID="{468FBB7B-694A-47BF-865D-2F44C1051453}" presName="Name0" presStyleCnt="0">
        <dgm:presLayoutVars>
          <dgm:dir/>
          <dgm:animLvl val="lvl"/>
          <dgm:resizeHandles val="exact"/>
        </dgm:presLayoutVars>
      </dgm:prSet>
      <dgm:spPr/>
      <dgm:t>
        <a:bodyPr/>
        <a:lstStyle/>
        <a:p>
          <a:endParaRPr lang="en-US"/>
        </a:p>
      </dgm:t>
    </dgm:pt>
    <dgm:pt modelId="{5EB24CCF-928A-4018-A934-89F31F564A83}" type="pres">
      <dgm:prSet presAssocID="{BD5427FF-4EB1-4006-BF7F-42158E0C5129}" presName="composite" presStyleCnt="0"/>
      <dgm:spPr/>
    </dgm:pt>
    <dgm:pt modelId="{5D9704F8-5A95-419F-B794-1E2F82666BDB}" type="pres">
      <dgm:prSet presAssocID="{BD5427FF-4EB1-4006-BF7F-42158E0C5129}" presName="parTx" presStyleLbl="alignNode1" presStyleIdx="0" presStyleCnt="2">
        <dgm:presLayoutVars>
          <dgm:chMax val="0"/>
          <dgm:chPref val="0"/>
          <dgm:bulletEnabled val="1"/>
        </dgm:presLayoutVars>
      </dgm:prSet>
      <dgm:spPr/>
      <dgm:t>
        <a:bodyPr/>
        <a:lstStyle/>
        <a:p>
          <a:endParaRPr lang="en-US"/>
        </a:p>
      </dgm:t>
    </dgm:pt>
    <dgm:pt modelId="{C0A6D3D8-DBC2-45B6-8DEF-789A72552BB4}" type="pres">
      <dgm:prSet presAssocID="{BD5427FF-4EB1-4006-BF7F-42158E0C5129}" presName="desTx" presStyleLbl="alignAccFollowNode1" presStyleIdx="0" presStyleCnt="2">
        <dgm:presLayoutVars>
          <dgm:bulletEnabled val="1"/>
        </dgm:presLayoutVars>
      </dgm:prSet>
      <dgm:spPr/>
      <dgm:t>
        <a:bodyPr/>
        <a:lstStyle/>
        <a:p>
          <a:endParaRPr lang="en-US"/>
        </a:p>
      </dgm:t>
    </dgm:pt>
    <dgm:pt modelId="{C4F6D2AE-A2A5-43DC-B705-8E8ECE0E1613}" type="pres">
      <dgm:prSet presAssocID="{D47F9812-1256-4E44-A6BE-BEC559BE8FF3}" presName="space" presStyleCnt="0"/>
      <dgm:spPr/>
    </dgm:pt>
    <dgm:pt modelId="{547FA0C9-F5A8-4CF3-AAA6-80E6A48B7393}" type="pres">
      <dgm:prSet presAssocID="{98C2E0FD-7869-47C9-A548-B9B5F372949C}" presName="composite" presStyleCnt="0"/>
      <dgm:spPr/>
    </dgm:pt>
    <dgm:pt modelId="{5D9C9B16-E66A-413D-8B15-0C7E5EAE2A85}" type="pres">
      <dgm:prSet presAssocID="{98C2E0FD-7869-47C9-A548-B9B5F372949C}" presName="parTx" presStyleLbl="alignNode1" presStyleIdx="1" presStyleCnt="2">
        <dgm:presLayoutVars>
          <dgm:chMax val="0"/>
          <dgm:chPref val="0"/>
          <dgm:bulletEnabled val="1"/>
        </dgm:presLayoutVars>
      </dgm:prSet>
      <dgm:spPr/>
      <dgm:t>
        <a:bodyPr/>
        <a:lstStyle/>
        <a:p>
          <a:endParaRPr lang="en-US"/>
        </a:p>
      </dgm:t>
    </dgm:pt>
    <dgm:pt modelId="{F7900C93-5A4B-4A49-946E-7A21457C8610}" type="pres">
      <dgm:prSet presAssocID="{98C2E0FD-7869-47C9-A548-B9B5F372949C}" presName="desTx" presStyleLbl="alignAccFollowNode1" presStyleIdx="1" presStyleCnt="2">
        <dgm:presLayoutVars>
          <dgm:bulletEnabled val="1"/>
        </dgm:presLayoutVars>
      </dgm:prSet>
      <dgm:spPr/>
      <dgm:t>
        <a:bodyPr/>
        <a:lstStyle/>
        <a:p>
          <a:endParaRPr lang="en-US"/>
        </a:p>
      </dgm:t>
    </dgm:pt>
  </dgm:ptLst>
  <dgm:cxnLst>
    <dgm:cxn modelId="{38D1C43F-10AB-4AEA-A8EF-27BB0CD230FF}" type="presOf" srcId="{1B3998FD-8411-41B6-9182-BF07C76084FC}" destId="{F7900C93-5A4B-4A49-946E-7A21457C8610}" srcOrd="0" destOrd="3" presId="urn:microsoft.com/office/officeart/2005/8/layout/hList1"/>
    <dgm:cxn modelId="{2BF67A79-9434-4122-9160-9E0774D66B32}" srcId="{98C2E0FD-7869-47C9-A548-B9B5F372949C}" destId="{2E603481-A79F-4B0F-BEC6-8DDB4328B28E}" srcOrd="4" destOrd="0" parTransId="{9E4EA357-4B4C-4D48-A40E-E67B4A5FBC11}" sibTransId="{8509D636-BF8F-4BC2-86F2-A4DA4C483784}"/>
    <dgm:cxn modelId="{45E34074-131F-4B57-89BB-F2B5A24D544D}" type="presOf" srcId="{3A7B819B-DBE9-4610-B22A-5573EA6D532D}" destId="{C0A6D3D8-DBC2-45B6-8DEF-789A72552BB4}" srcOrd="0" destOrd="0" presId="urn:microsoft.com/office/officeart/2005/8/layout/hList1"/>
    <dgm:cxn modelId="{02DB9081-37E6-4422-8310-4B6990A4BEA9}" srcId="{BD5427FF-4EB1-4006-BF7F-42158E0C5129}" destId="{64B36DFE-5D46-4A17-B0B1-A54E3A6D245E}" srcOrd="1" destOrd="0" parTransId="{BEC8F670-2372-44DE-867D-BA6BCC679245}" sibTransId="{BDCF4A94-6EE0-4565-B216-E6A6A47B0A5C}"/>
    <dgm:cxn modelId="{1A51243C-B349-4236-8B3F-8786C379E238}" srcId="{98C2E0FD-7869-47C9-A548-B9B5F372949C}" destId="{1B3998FD-8411-41B6-9182-BF07C76084FC}" srcOrd="3" destOrd="0" parTransId="{FD849133-373A-462B-96AD-798BF1E90FDA}" sibTransId="{0E7BB058-D302-47BC-ABD3-94A38BCDDB0C}"/>
    <dgm:cxn modelId="{D103F17A-2ABE-4998-BA8C-D2B44C8B3522}" type="presOf" srcId="{E526CDC5-4B13-408A-8CDD-5E112EB45F3D}" destId="{F7900C93-5A4B-4A49-946E-7A21457C8610}" srcOrd="0" destOrd="1" presId="urn:microsoft.com/office/officeart/2005/8/layout/hList1"/>
    <dgm:cxn modelId="{949A1360-6103-4EB1-B471-309BD6F1B24C}" type="presOf" srcId="{64B36DFE-5D46-4A17-B0B1-A54E3A6D245E}" destId="{C0A6D3D8-DBC2-45B6-8DEF-789A72552BB4}" srcOrd="0" destOrd="1" presId="urn:microsoft.com/office/officeart/2005/8/layout/hList1"/>
    <dgm:cxn modelId="{3703289D-470C-4826-9945-83833B2631EE}" srcId="{98C2E0FD-7869-47C9-A548-B9B5F372949C}" destId="{331E5DC0-4451-466C-A95E-6A528E7A7380}" srcOrd="0" destOrd="0" parTransId="{81C1BEF8-F150-4566-9EBB-127C35CBAF68}" sibTransId="{6085C8AA-A3E2-473F-BF6A-49B8FFCABAF5}"/>
    <dgm:cxn modelId="{7BA0B969-E2C8-47CB-AAFA-3CBD06E69C21}" type="presOf" srcId="{331E5DC0-4451-466C-A95E-6A528E7A7380}" destId="{F7900C93-5A4B-4A49-946E-7A21457C8610}" srcOrd="0" destOrd="0" presId="urn:microsoft.com/office/officeart/2005/8/layout/hList1"/>
    <dgm:cxn modelId="{0A92D352-04CB-46EE-8811-4C93FF7B0C6C}" srcId="{BD5427FF-4EB1-4006-BF7F-42158E0C5129}" destId="{DAD78C4A-685B-41BE-A008-A6752D44F83E}" srcOrd="3" destOrd="0" parTransId="{C98CB378-E3EF-4038-9EE1-E22313EB2344}" sibTransId="{1E524924-7907-441D-B823-48C0C094001F}"/>
    <dgm:cxn modelId="{98FECC4F-0DD2-4162-84A5-42847FA39EC0}" type="presOf" srcId="{BD5427FF-4EB1-4006-BF7F-42158E0C5129}" destId="{5D9704F8-5A95-419F-B794-1E2F82666BDB}" srcOrd="0" destOrd="0" presId="urn:microsoft.com/office/officeart/2005/8/layout/hList1"/>
    <dgm:cxn modelId="{76B19E92-A1A5-48DB-9582-159C5D5B8DBB}" type="presOf" srcId="{BF598953-12A9-4A21-81CB-E4260E493B46}" destId="{C0A6D3D8-DBC2-45B6-8DEF-789A72552BB4}" srcOrd="0" destOrd="2" presId="urn:microsoft.com/office/officeart/2005/8/layout/hList1"/>
    <dgm:cxn modelId="{FF3D65CC-4C75-485A-9753-8B6A32B028F9}" type="presOf" srcId="{DAD78C4A-685B-41BE-A008-A6752D44F83E}" destId="{C0A6D3D8-DBC2-45B6-8DEF-789A72552BB4}" srcOrd="0" destOrd="3" presId="urn:microsoft.com/office/officeart/2005/8/layout/hList1"/>
    <dgm:cxn modelId="{81149944-A8EC-4E5B-A193-74B8210E2089}" type="presOf" srcId="{98C2E0FD-7869-47C9-A548-B9B5F372949C}" destId="{5D9C9B16-E66A-413D-8B15-0C7E5EAE2A85}" srcOrd="0" destOrd="0" presId="urn:microsoft.com/office/officeart/2005/8/layout/hList1"/>
    <dgm:cxn modelId="{C3A758F2-0DAB-4BE6-88D8-E77FB5CECB54}" type="presOf" srcId="{468FBB7B-694A-47BF-865D-2F44C1051453}" destId="{D5FB6A06-3991-4223-AD64-C4F7F6F4DF69}" srcOrd="0" destOrd="0" presId="urn:microsoft.com/office/officeart/2005/8/layout/hList1"/>
    <dgm:cxn modelId="{26DE48B2-8BDC-45B7-B03E-8D3FFE5E071B}" type="presOf" srcId="{681F0FDC-1E1F-42CE-AFF6-F5B2648662AB}" destId="{F7900C93-5A4B-4A49-946E-7A21457C8610}" srcOrd="0" destOrd="2" presId="urn:microsoft.com/office/officeart/2005/8/layout/hList1"/>
    <dgm:cxn modelId="{E6C9AD87-A86A-4D28-90F2-634151EBEC65}" type="presOf" srcId="{2E603481-A79F-4B0F-BEC6-8DDB4328B28E}" destId="{F7900C93-5A4B-4A49-946E-7A21457C8610}" srcOrd="0" destOrd="4" presId="urn:microsoft.com/office/officeart/2005/8/layout/hList1"/>
    <dgm:cxn modelId="{EB79445D-5220-4D80-9BE2-579EDF150BAD}" srcId="{98C2E0FD-7869-47C9-A548-B9B5F372949C}" destId="{681F0FDC-1E1F-42CE-AFF6-F5B2648662AB}" srcOrd="2" destOrd="0" parTransId="{963069B2-E853-43CC-AC87-41C3C9334E99}" sibTransId="{A2439652-C160-481B-B362-95DF7D1F9710}"/>
    <dgm:cxn modelId="{71BDC0CA-7E0C-4B71-AB95-BA464FD7860C}" type="presOf" srcId="{3149E014-CC72-4EB9-BB1F-1A064F691F75}" destId="{F7900C93-5A4B-4A49-946E-7A21457C8610}" srcOrd="0" destOrd="5" presId="urn:microsoft.com/office/officeart/2005/8/layout/hList1"/>
    <dgm:cxn modelId="{1E57C0A3-3287-42C0-B2A1-BA682BD4D029}" srcId="{468FBB7B-694A-47BF-865D-2F44C1051453}" destId="{98C2E0FD-7869-47C9-A548-B9B5F372949C}" srcOrd="1" destOrd="0" parTransId="{861421D4-20D5-4560-AD50-D9EE97686146}" sibTransId="{B2268590-4963-4BEC-BBE2-10F2373210A6}"/>
    <dgm:cxn modelId="{C25EF50D-2D5C-4282-AD03-2ACA7673B3D8}" srcId="{BD5427FF-4EB1-4006-BF7F-42158E0C5129}" destId="{BF598953-12A9-4A21-81CB-E4260E493B46}" srcOrd="2" destOrd="0" parTransId="{D3E48F4B-FEBC-402F-A4B9-AA79A083FA32}" sibTransId="{7B76BC90-B174-4D89-A676-5757C9D4B3C4}"/>
    <dgm:cxn modelId="{7124DF6D-CD8F-4ECD-B196-967194DA4BE1}" srcId="{98C2E0FD-7869-47C9-A548-B9B5F372949C}" destId="{3149E014-CC72-4EB9-BB1F-1A064F691F75}" srcOrd="5" destOrd="0" parTransId="{965F7075-A8B1-43D1-8C60-3D4C385DE685}" sibTransId="{07A4D65E-D92F-4775-849B-E099696CD595}"/>
    <dgm:cxn modelId="{4B8D1910-FD55-4E91-95B1-0C5C47514F21}" srcId="{98C2E0FD-7869-47C9-A548-B9B5F372949C}" destId="{E526CDC5-4B13-408A-8CDD-5E112EB45F3D}" srcOrd="1" destOrd="0" parTransId="{6F90E5B9-9263-483F-9385-4AA2096891C1}" sibTransId="{4293E84C-A700-4335-B6CB-A3983277A797}"/>
    <dgm:cxn modelId="{103FC541-B609-41DF-8E37-99FEBB3FD26A}" srcId="{468FBB7B-694A-47BF-865D-2F44C1051453}" destId="{BD5427FF-4EB1-4006-BF7F-42158E0C5129}" srcOrd="0" destOrd="0" parTransId="{A2F6D805-3B53-408A-A2A3-20BC3BF0D242}" sibTransId="{D47F9812-1256-4E44-A6BE-BEC559BE8FF3}"/>
    <dgm:cxn modelId="{36939790-02E9-4880-83DD-7AED25E3DC53}" srcId="{BD5427FF-4EB1-4006-BF7F-42158E0C5129}" destId="{3A7B819B-DBE9-4610-B22A-5573EA6D532D}" srcOrd="0" destOrd="0" parTransId="{DC4BEA23-BF6E-42AD-9BF0-CFBDE86A80F1}" sibTransId="{0BF6ACD3-AE1A-4691-8CBE-DBE77AB8A685}"/>
    <dgm:cxn modelId="{15BCC0D2-8FF7-4064-BC2D-C0B98AF4D398}" type="presParOf" srcId="{D5FB6A06-3991-4223-AD64-C4F7F6F4DF69}" destId="{5EB24CCF-928A-4018-A934-89F31F564A83}" srcOrd="0" destOrd="0" presId="urn:microsoft.com/office/officeart/2005/8/layout/hList1"/>
    <dgm:cxn modelId="{6A7204B1-48DA-44AB-80BD-FD11C915FB55}" type="presParOf" srcId="{5EB24CCF-928A-4018-A934-89F31F564A83}" destId="{5D9704F8-5A95-419F-B794-1E2F82666BDB}" srcOrd="0" destOrd="0" presId="urn:microsoft.com/office/officeart/2005/8/layout/hList1"/>
    <dgm:cxn modelId="{FE7748B6-B16E-4580-901B-B0E7A9C5D936}" type="presParOf" srcId="{5EB24CCF-928A-4018-A934-89F31F564A83}" destId="{C0A6D3D8-DBC2-45B6-8DEF-789A72552BB4}" srcOrd="1" destOrd="0" presId="urn:microsoft.com/office/officeart/2005/8/layout/hList1"/>
    <dgm:cxn modelId="{1136EFDF-7786-4811-958E-BC21CBA46D69}" type="presParOf" srcId="{D5FB6A06-3991-4223-AD64-C4F7F6F4DF69}" destId="{C4F6D2AE-A2A5-43DC-B705-8E8ECE0E1613}" srcOrd="1" destOrd="0" presId="urn:microsoft.com/office/officeart/2005/8/layout/hList1"/>
    <dgm:cxn modelId="{A01C5FDD-E1E3-48C2-879B-D83D177E361D}" type="presParOf" srcId="{D5FB6A06-3991-4223-AD64-C4F7F6F4DF69}" destId="{547FA0C9-F5A8-4CF3-AAA6-80E6A48B7393}" srcOrd="2" destOrd="0" presId="urn:microsoft.com/office/officeart/2005/8/layout/hList1"/>
    <dgm:cxn modelId="{51C38E4D-E2A6-4A35-9EF3-09AC03D9DFE8}" type="presParOf" srcId="{547FA0C9-F5A8-4CF3-AAA6-80E6A48B7393}" destId="{5D9C9B16-E66A-413D-8B15-0C7E5EAE2A85}" srcOrd="0" destOrd="0" presId="urn:microsoft.com/office/officeart/2005/8/layout/hList1"/>
    <dgm:cxn modelId="{AC69F094-6308-4569-B9A2-83E36F6B523B}" type="presParOf" srcId="{547FA0C9-F5A8-4CF3-AAA6-80E6A48B7393}" destId="{F7900C93-5A4B-4A49-946E-7A21457C861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9704F8-5A95-419F-B794-1E2F82666BDB}">
      <dsp:nvSpPr>
        <dsp:cNvPr id="0" name=""/>
        <dsp:cNvSpPr/>
      </dsp:nvSpPr>
      <dsp:spPr bwMode="white">
        <a:xfrm>
          <a:off x="42" y="209663"/>
          <a:ext cx="4054761" cy="5760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100000"/>
            </a:lnSpc>
            <a:spcBef>
              <a:spcPct val="0"/>
            </a:spcBef>
            <a:spcAft>
              <a:spcPct val="35000"/>
            </a:spcAft>
          </a:pPr>
          <a:r>
            <a:rPr lang="en-US" sz="2000" b="1" kern="1200"/>
            <a:t>ƯU ĐIỂM</a:t>
          </a:r>
        </a:p>
      </dsp:txBody>
      <dsp:txXfrm>
        <a:off x="42" y="209663"/>
        <a:ext cx="4054761" cy="576000"/>
      </dsp:txXfrm>
    </dsp:sp>
    <dsp:sp modelId="{C0A6D3D8-DBC2-45B6-8DEF-789A72552BB4}">
      <dsp:nvSpPr>
        <dsp:cNvPr id="0" name=""/>
        <dsp:cNvSpPr/>
      </dsp:nvSpPr>
      <dsp:spPr bwMode="white">
        <a:xfrm>
          <a:off x="42" y="785663"/>
          <a:ext cx="4054761" cy="4604737"/>
        </a:xfrm>
        <a:prstGeom prst="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just" defTabSz="889000">
            <a:lnSpc>
              <a:spcPct val="100000"/>
            </a:lnSpc>
            <a:spcBef>
              <a:spcPct val="0"/>
            </a:spcBef>
            <a:spcAft>
              <a:spcPct val="15000"/>
            </a:spcAft>
            <a:buChar char="••"/>
          </a:pPr>
          <a:r>
            <a:rPr lang="en-US" sz="2000" b="1" kern="1200"/>
            <a:t>Mô hình phát hiện được thiết bị bảo hộ lao động với độ chính xác cao ( mAP = 0.97).</a:t>
          </a:r>
        </a:p>
        <a:p>
          <a:pPr marL="228600" lvl="1" indent="-228600" algn="just" defTabSz="889000">
            <a:lnSpc>
              <a:spcPct val="100000"/>
            </a:lnSpc>
            <a:spcBef>
              <a:spcPct val="0"/>
            </a:spcBef>
            <a:spcAft>
              <a:spcPct val="15000"/>
            </a:spcAft>
            <a:buChar char="••"/>
          </a:pPr>
          <a:r>
            <a:rPr lang="en-US" sz="2000" b="1" kern="1200"/>
            <a:t>Tốc độ xử lí khá nhanh trên ảnh.</a:t>
          </a:r>
        </a:p>
        <a:p>
          <a:pPr marL="228600" lvl="1" indent="-228600" algn="just" defTabSz="889000">
            <a:lnSpc>
              <a:spcPct val="100000"/>
            </a:lnSpc>
            <a:spcBef>
              <a:spcPct val="0"/>
            </a:spcBef>
            <a:spcAft>
              <a:spcPct val="15000"/>
            </a:spcAft>
            <a:buChar char="••"/>
          </a:pPr>
          <a:r>
            <a:rPr lang="en-US" sz="2000" b="1" kern="1200"/>
            <a:t>App chạy ổn định, nhận diện và phân loại đúng. </a:t>
          </a:r>
        </a:p>
        <a:p>
          <a:pPr marL="228600" lvl="1" indent="-228600" algn="just" defTabSz="889000">
            <a:lnSpc>
              <a:spcPct val="100000"/>
            </a:lnSpc>
            <a:spcBef>
              <a:spcPct val="0"/>
            </a:spcBef>
            <a:spcAft>
              <a:spcPct val="15000"/>
            </a:spcAft>
            <a:buChar char="••"/>
          </a:pPr>
          <a:r>
            <a:rPr lang="en-US" sz="2000" b="1" kern="1200"/>
            <a:t>Thực hiện được việc phân loại khi chụp trực tiếp hoặc ảnh từ thư viện.</a:t>
          </a:r>
        </a:p>
      </dsp:txBody>
      <dsp:txXfrm>
        <a:off x="42" y="785663"/>
        <a:ext cx="4054761" cy="4604737"/>
      </dsp:txXfrm>
    </dsp:sp>
    <dsp:sp modelId="{5D9C9B16-E66A-413D-8B15-0C7E5EAE2A85}">
      <dsp:nvSpPr>
        <dsp:cNvPr id="0" name=""/>
        <dsp:cNvSpPr/>
      </dsp:nvSpPr>
      <dsp:spPr>
        <a:xfrm>
          <a:off x="4622470" y="209663"/>
          <a:ext cx="4054761" cy="576000"/>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100000"/>
            </a:lnSpc>
            <a:spcBef>
              <a:spcPct val="0"/>
            </a:spcBef>
            <a:spcAft>
              <a:spcPct val="35000"/>
            </a:spcAft>
          </a:pPr>
          <a:r>
            <a:rPr lang="en-US" sz="2000" b="1" kern="1200"/>
            <a:t>NHƯỢC ĐIỂM</a:t>
          </a:r>
        </a:p>
      </dsp:txBody>
      <dsp:txXfrm>
        <a:off x="4622470" y="209663"/>
        <a:ext cx="4054761" cy="576000"/>
      </dsp:txXfrm>
    </dsp:sp>
    <dsp:sp modelId="{F7900C93-5A4B-4A49-946E-7A21457C8610}">
      <dsp:nvSpPr>
        <dsp:cNvPr id="0" name=""/>
        <dsp:cNvSpPr/>
      </dsp:nvSpPr>
      <dsp:spPr>
        <a:xfrm>
          <a:off x="4622470" y="785663"/>
          <a:ext cx="4054761" cy="4604737"/>
        </a:xfrm>
        <a:prstGeom prst="rect">
          <a:avLst/>
        </a:prstGeom>
        <a:solidFill>
          <a:schemeClr val="accent4">
            <a:alpha val="90000"/>
            <a:tint val="40000"/>
            <a:hueOff val="0"/>
            <a:satOff val="0"/>
            <a:lumOff val="0"/>
            <a:alphaOff val="0"/>
          </a:schemeClr>
        </a:solidFill>
        <a:ln w="6350" cap="flat" cmpd="sng" algn="ctr">
          <a:solidFill>
            <a:schemeClr val="accent4">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06680" tIns="106680" rIns="142240" bIns="160020" numCol="1" spcCol="1270" anchor="t" anchorCtr="0">
          <a:noAutofit/>
        </a:bodyPr>
        <a:lstStyle/>
        <a:p>
          <a:pPr marL="228600" lvl="1" indent="-228600" algn="just" defTabSz="889000">
            <a:lnSpc>
              <a:spcPct val="100000"/>
            </a:lnSpc>
            <a:spcBef>
              <a:spcPct val="0"/>
            </a:spcBef>
            <a:spcAft>
              <a:spcPct val="15000"/>
            </a:spcAft>
            <a:buChar char="••"/>
          </a:pPr>
          <a:r>
            <a:rPr sz="2000" b="1" kern="1200"/>
            <a:t>YOLO không phát hiện được các đối tượng có kích thước nhỏ đặt trong trong phông nền lớn.</a:t>
          </a:r>
        </a:p>
        <a:p>
          <a:pPr marL="228600" lvl="1" indent="-228600" algn="just" defTabSz="889000">
            <a:lnSpc>
              <a:spcPct val="100000"/>
            </a:lnSpc>
            <a:spcBef>
              <a:spcPct val="0"/>
            </a:spcBef>
            <a:spcAft>
              <a:spcPct val="15000"/>
            </a:spcAft>
            <a:buChar char="••"/>
          </a:pPr>
          <a:r>
            <a:rPr sz="2000" b="1" kern="1200"/>
            <a:t>Chưa </a:t>
          </a:r>
          <a:r>
            <a:rPr lang="en-US" sz="2000" b="1" kern="1200" smtClean="0"/>
            <a:t>giải quyết được bài toán 2 Object trùng tâm. </a:t>
          </a:r>
          <a:endParaRPr sz="2000" b="1" kern="1200"/>
        </a:p>
        <a:p>
          <a:pPr marL="228600" lvl="1" indent="-228600" algn="just" defTabSz="889000">
            <a:lnSpc>
              <a:spcPct val="100000"/>
            </a:lnSpc>
            <a:spcBef>
              <a:spcPct val="0"/>
            </a:spcBef>
            <a:spcAft>
              <a:spcPct val="15000"/>
            </a:spcAft>
            <a:buChar char="••"/>
          </a:pPr>
          <a:r>
            <a:rPr sz="2000" b="1" kern="1200"/>
            <a:t>Tập dữ liệu có sự label chưa thống nhất và không hợp lý</a:t>
          </a:r>
          <a:r>
            <a:rPr lang="en-US" sz="2000" b="1" kern="1200"/>
            <a:t>.</a:t>
          </a:r>
          <a:endParaRPr sz="2000" b="1" kern="1200"/>
        </a:p>
        <a:p>
          <a:pPr marL="228600" lvl="1" indent="-228600" algn="just" defTabSz="889000">
            <a:lnSpc>
              <a:spcPct val="100000"/>
            </a:lnSpc>
            <a:spcBef>
              <a:spcPct val="0"/>
            </a:spcBef>
            <a:spcAft>
              <a:spcPct val="15000"/>
            </a:spcAft>
            <a:buChar char="••"/>
          </a:pPr>
          <a:r>
            <a:rPr sz="2000" b="1" kern="1200"/>
            <a:t>Mô hình không nhận diện được một số trường </a:t>
          </a:r>
          <a:r>
            <a:rPr sz="2000" b="1" kern="1200" smtClean="0"/>
            <a:t>hợp</a:t>
          </a:r>
          <a:endParaRPr sz="2000" b="1" kern="1200"/>
        </a:p>
        <a:p>
          <a:pPr marL="228600" lvl="1" indent="-228600" algn="just" defTabSz="889000">
            <a:lnSpc>
              <a:spcPct val="100000"/>
            </a:lnSpc>
            <a:spcBef>
              <a:spcPct val="0"/>
            </a:spcBef>
            <a:spcAft>
              <a:spcPct val="15000"/>
            </a:spcAft>
            <a:buChar char="••"/>
          </a:pPr>
          <a:r>
            <a:rPr sz="2000" b="1" kern="1200"/>
            <a:t>Chưa lưu được ảnh trên app.</a:t>
          </a:r>
        </a:p>
        <a:p>
          <a:pPr marL="228600" lvl="1" indent="-228600" algn="just" defTabSz="889000">
            <a:lnSpc>
              <a:spcPct val="100000"/>
            </a:lnSpc>
            <a:spcBef>
              <a:spcPct val="0"/>
            </a:spcBef>
            <a:spcAft>
              <a:spcPct val="15000"/>
            </a:spcAft>
            <a:buChar char="••"/>
          </a:pPr>
          <a:r>
            <a:rPr sz="2000" b="1" kern="1200"/>
            <a:t>Chạy trên app thì phát hiện đúng nhưng thiếu trường hợp.</a:t>
          </a:r>
        </a:p>
      </dsp:txBody>
      <dsp:txXfrm>
        <a:off x="4622470" y="785663"/>
        <a:ext cx="4054761" cy="46047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BB3CA-3609-4056-9B23-4049BCB39C60}" type="datetimeFigureOut">
              <a:rPr lang="zh-CN" altLang="en-US" smtClean="0"/>
              <a:t>2020/12/25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25CCEA-3F45-46FD-873C-10FB1242F40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Xây</a:t>
            </a:r>
            <a:r>
              <a:rPr lang="en-US" baseline="0" smtClean="0"/>
              <a:t> dựng bài toán YOLO sẽ nằm ở phần FETCH</a:t>
            </a:r>
          </a:p>
          <a:p>
            <a:endParaRPr lang="en-US"/>
          </a:p>
        </p:txBody>
      </p:sp>
      <p:sp>
        <p:nvSpPr>
          <p:cNvPr id="4" name="Slide Number Placeholder 3"/>
          <p:cNvSpPr>
            <a:spLocks noGrp="1"/>
          </p:cNvSpPr>
          <p:nvPr>
            <p:ph type="sldNum" sz="quarter" idx="10"/>
          </p:nvPr>
        </p:nvSpPr>
        <p:spPr/>
        <p:txBody>
          <a:bodyPr/>
          <a:lstStyle/>
          <a:p>
            <a:fld id="{DA25CCEA-3F45-46FD-873C-10FB1242F407}" type="slidenum">
              <a:rPr lang="zh-CN" altLang="en-US" smtClean="0"/>
              <a:t>18</a:t>
            </a:fld>
            <a:endParaRPr lang="zh-CN" altLang="en-US"/>
          </a:p>
        </p:txBody>
      </p:sp>
    </p:spTree>
    <p:extLst>
      <p:ext uri="{BB962C8B-B14F-4D97-AF65-F5344CB8AC3E}">
        <p14:creationId xmlns:p14="http://schemas.microsoft.com/office/powerpoint/2010/main" val="3864375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Overlap khi L2 &lt; R1 , R2</a:t>
            </a:r>
            <a:r>
              <a:rPr lang="en-US" baseline="0" smtClean="0"/>
              <a:t> &gt; L1, T2 &lt;B1, B2 &gt; T1</a:t>
            </a:r>
          </a:p>
          <a:p>
            <a:r>
              <a:rPr lang="en-US" baseline="0" smtClean="0"/>
              <a:t>IOU : A/(S1+S2-A)</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GetReocognition</a:t>
            </a:r>
            <a:r>
              <a:rPr lang="en-US" baseline="0" smtClean="0"/>
              <a:t> chính là </a:t>
            </a:r>
            <a:r>
              <a:rPr lang="en-US" sz="1200" b="0" kern="1200" smtClean="0">
                <a:solidFill>
                  <a:schemeClr val="tx1"/>
                </a:solidFill>
                <a:effectLst/>
                <a:latin typeface="+mn-lt"/>
                <a:ea typeface="+mn-ea"/>
                <a:cs typeface="+mn-cs"/>
              </a:rPr>
              <a:t>NonMaxSuppression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smtClean="0">
                <a:solidFill>
                  <a:schemeClr val="tx1"/>
                </a:solidFill>
                <a:effectLst/>
                <a:latin typeface="+mn-lt"/>
                <a:ea typeface="+mn-ea"/>
                <a:cs typeface="+mn-cs"/>
              </a:rPr>
              <a:t>Confidence</a:t>
            </a:r>
            <a:r>
              <a:rPr lang="en-US" sz="1200" b="0" kern="1200" baseline="0" smtClean="0">
                <a:solidFill>
                  <a:schemeClr val="tx1"/>
                </a:solidFill>
                <a:effectLst/>
                <a:latin typeface="+mn-lt"/>
                <a:ea typeface="+mn-ea"/>
                <a:cs typeface="+mn-cs"/>
              </a:rPr>
              <a:t> cũng tính sigmoid</a:t>
            </a:r>
            <a:endParaRPr lang="en-US" sz="1200" b="0" kern="120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25CCEA-3F45-46FD-873C-10FB1242F407}" type="slidenum">
              <a:rPr lang="zh-CN" altLang="en-US" smtClean="0"/>
              <a:t>19</a:t>
            </a:fld>
            <a:endParaRPr lang="zh-CN" altLang="en-US"/>
          </a:p>
        </p:txBody>
      </p:sp>
    </p:spTree>
    <p:extLst>
      <p:ext uri="{BB962C8B-B14F-4D97-AF65-F5344CB8AC3E}">
        <p14:creationId xmlns:p14="http://schemas.microsoft.com/office/powerpoint/2010/main" val="237258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Mat với</a:t>
            </a:r>
            <a:r>
              <a:rPr lang="en-US" baseline="0" smtClean="0"/>
              <a:t> BitMap khá giống nhau: Mat là kiểu định dạng của ảnh trong OpenCv, còn Bitmap là định dạng ảnh trong Android</a:t>
            </a:r>
            <a:endParaRPr lang="en-US" smtClean="0"/>
          </a:p>
          <a:p>
            <a:pPr rtl="0" fontAlgn="base"/>
            <a:r>
              <a:rPr lang="en-US" sz="1200" kern="1200" smtClean="0">
                <a:solidFill>
                  <a:schemeClr val="tx1"/>
                </a:solidFill>
                <a:effectLst/>
                <a:latin typeface="+mn-lt"/>
                <a:ea typeface="+mn-ea"/>
                <a:cs typeface="+mn-cs"/>
              </a:rPr>
              <a:t>Đây là một trong một số mô hình hiệu quả được sử dụng nhiều nhất trong Android.</a:t>
            </a:r>
            <a:endParaRPr lang="en-US" sz="1200" b="1" i="0" u="none" strike="noStrike" kern="1200" smtClean="0">
              <a:solidFill>
                <a:schemeClr val="tx1"/>
              </a:solidFill>
              <a:effectLst/>
              <a:latin typeface="+mn-lt"/>
              <a:ea typeface="+mn-ea"/>
              <a:cs typeface="+mn-cs"/>
            </a:endParaRPr>
          </a:p>
          <a:p>
            <a:pPr rtl="0" fontAlgn="base"/>
            <a:r>
              <a:rPr lang="vi-VN" sz="1200" b="1" i="0" u="none" strike="noStrike" kern="1200" smtClean="0">
                <a:solidFill>
                  <a:schemeClr val="tx1"/>
                </a:solidFill>
                <a:effectLst/>
                <a:latin typeface="+mn-lt"/>
                <a:ea typeface="+mn-ea"/>
                <a:cs typeface="+mn-cs"/>
              </a:rPr>
              <a:t>Params:</a:t>
            </a:r>
            <a:r>
              <a:rPr lang="vi-VN" sz="1200" b="0" i="0" u="none" strike="noStrike" kern="1200" smtClean="0">
                <a:solidFill>
                  <a:schemeClr val="tx1"/>
                </a:solidFill>
                <a:effectLst/>
                <a:latin typeface="+mn-lt"/>
                <a:ea typeface="+mn-ea"/>
                <a:cs typeface="+mn-cs"/>
              </a:rPr>
              <a:t> Là giá trị (biến) được truyền vào khi gọi thực thi tiến trình và nó sẽ được truyền vào doInBackground.</a:t>
            </a:r>
          </a:p>
          <a:p>
            <a:pPr rtl="0" fontAlgn="base"/>
            <a:r>
              <a:rPr lang="vi-VN" sz="1200" b="1" i="0" u="none" strike="noStrike" kern="1200" smtClean="0">
                <a:solidFill>
                  <a:schemeClr val="tx1"/>
                </a:solidFill>
                <a:effectLst/>
                <a:latin typeface="+mn-lt"/>
                <a:ea typeface="+mn-ea"/>
                <a:cs typeface="+mn-cs"/>
              </a:rPr>
              <a:t>Progress:</a:t>
            </a:r>
            <a:r>
              <a:rPr lang="vi-VN" sz="1200" b="0" i="0" u="none" strike="noStrike" kern="1200" smtClean="0">
                <a:solidFill>
                  <a:schemeClr val="tx1"/>
                </a:solidFill>
                <a:effectLst/>
                <a:latin typeface="+mn-lt"/>
                <a:ea typeface="+mn-ea"/>
                <a:cs typeface="+mn-cs"/>
              </a:rPr>
              <a:t> Là giá trị (biến) dùng để update giao diện diện lúc tiến trình thực thi, biến này sẽ được truyền vào hàm onProgressUpdate.</a:t>
            </a:r>
          </a:p>
          <a:p>
            <a:pPr rtl="0" fontAlgn="base"/>
            <a:r>
              <a:rPr lang="vi-VN" sz="1200" b="1" i="0" u="none" strike="noStrike" kern="1200" smtClean="0">
                <a:solidFill>
                  <a:schemeClr val="tx1"/>
                </a:solidFill>
                <a:effectLst/>
                <a:latin typeface="+mn-lt"/>
                <a:ea typeface="+mn-ea"/>
                <a:cs typeface="+mn-cs"/>
              </a:rPr>
              <a:t>Result:</a:t>
            </a:r>
            <a:r>
              <a:rPr lang="vi-VN" sz="1200" b="0" i="0" u="none" strike="noStrike" kern="1200" smtClean="0">
                <a:solidFill>
                  <a:schemeClr val="tx1"/>
                </a:solidFill>
                <a:effectLst/>
                <a:latin typeface="+mn-lt"/>
                <a:ea typeface="+mn-ea"/>
                <a:cs typeface="+mn-cs"/>
              </a:rPr>
              <a:t> Là biến dùng để lưu trữ kết quả trả về sau khi tiến trình thực hiện xong.</a:t>
            </a:r>
          </a:p>
          <a:p>
            <a:endParaRPr lang="en-US" smtClean="0"/>
          </a:p>
          <a:p>
            <a:pPr rtl="0" fontAlgn="base"/>
            <a:r>
              <a:rPr lang="vi-VN" sz="1200" b="1" i="0" u="none" strike="noStrike" kern="1200" smtClean="0">
                <a:solidFill>
                  <a:schemeClr val="tx1"/>
                </a:solidFill>
                <a:effectLst/>
                <a:latin typeface="+mn-lt"/>
                <a:ea typeface="+mn-ea"/>
                <a:cs typeface="+mn-cs"/>
              </a:rPr>
              <a:t>onPreExecute() :</a:t>
            </a:r>
            <a:r>
              <a:rPr lang="vi-VN" sz="1200" b="0" i="0" u="none" strike="noStrike" kern="1200" smtClean="0">
                <a:solidFill>
                  <a:schemeClr val="tx1"/>
                </a:solidFill>
                <a:effectLst/>
                <a:latin typeface="+mn-lt"/>
                <a:ea typeface="+mn-ea"/>
                <a:cs typeface="+mn-cs"/>
              </a:rPr>
              <a:t> Tự động được gọi đầu tiên khi tiến trình được kích hoạt.</a:t>
            </a:r>
          </a:p>
          <a:p>
            <a:pPr rtl="0" fontAlgn="base"/>
            <a:r>
              <a:rPr lang="vi-VN" sz="1200" b="1" i="0" u="none" strike="noStrike" kern="1200" smtClean="0">
                <a:solidFill>
                  <a:schemeClr val="tx1"/>
                </a:solidFill>
                <a:effectLst/>
                <a:latin typeface="+mn-lt"/>
                <a:ea typeface="+mn-ea"/>
                <a:cs typeface="+mn-cs"/>
              </a:rPr>
              <a:t>doInBackground():</a:t>
            </a:r>
            <a:r>
              <a:rPr lang="vi-VN" sz="1200" b="0" i="0" u="none" strike="noStrike" kern="1200" smtClean="0">
                <a:solidFill>
                  <a:schemeClr val="tx1"/>
                </a:solidFill>
                <a:effectLst/>
                <a:latin typeface="+mn-lt"/>
                <a:ea typeface="+mn-ea"/>
                <a:cs typeface="+mn-cs"/>
              </a:rPr>
              <a:t> Được thực thi trong quá trình tiến trình chạy nền, thông qua hàm này để ta gọi hàm </a:t>
            </a:r>
            <a:r>
              <a:rPr lang="vi-VN" sz="1200" b="1" i="0" u="none" strike="noStrike" kern="1200" smtClean="0">
                <a:solidFill>
                  <a:schemeClr val="tx1"/>
                </a:solidFill>
                <a:effectLst/>
                <a:latin typeface="+mn-lt"/>
                <a:ea typeface="+mn-ea"/>
                <a:cs typeface="+mn-cs"/>
              </a:rPr>
              <a:t>onProgressUpdate</a:t>
            </a:r>
            <a:r>
              <a:rPr lang="vi-VN" sz="1200" b="0" i="0" u="none" strike="noStrike" kern="1200" smtClean="0">
                <a:solidFill>
                  <a:schemeClr val="tx1"/>
                </a:solidFill>
                <a:effectLst/>
                <a:latin typeface="+mn-lt"/>
                <a:ea typeface="+mn-ea"/>
                <a:cs typeface="+mn-cs"/>
              </a:rPr>
              <a:t> để cập nhật giao diện (gọi lệnh publishProgress). Ta không thể cập nhật giao diện trong hàm doInBackground().</a:t>
            </a:r>
          </a:p>
          <a:p>
            <a:pPr rtl="0" fontAlgn="base"/>
            <a:r>
              <a:rPr lang="vi-VN" sz="1200" b="1" i="0" u="none" strike="noStrike" kern="1200" smtClean="0">
                <a:solidFill>
                  <a:schemeClr val="tx1"/>
                </a:solidFill>
                <a:effectLst/>
                <a:latin typeface="+mn-lt"/>
                <a:ea typeface="+mn-ea"/>
                <a:cs typeface="+mn-cs"/>
              </a:rPr>
              <a:t>onProgressUpdate ()</a:t>
            </a:r>
            <a:r>
              <a:rPr lang="vi-VN" sz="1200" b="0" i="0" u="none" strike="noStrike" kern="1200" smtClean="0">
                <a:solidFill>
                  <a:schemeClr val="tx1"/>
                </a:solidFill>
                <a:effectLst/>
                <a:latin typeface="+mn-lt"/>
                <a:ea typeface="+mn-ea"/>
                <a:cs typeface="+mn-cs"/>
              </a:rPr>
              <a:t>: Dùng để cập nhật giao diện lúc runtime</a:t>
            </a:r>
          </a:p>
          <a:p>
            <a:pPr rtl="0" fontAlgn="base"/>
            <a:r>
              <a:rPr lang="vi-VN" sz="1200" b="1" i="0" u="none" strike="noStrike" kern="1200" smtClean="0">
                <a:solidFill>
                  <a:schemeClr val="tx1"/>
                </a:solidFill>
                <a:effectLst/>
                <a:latin typeface="+mn-lt"/>
                <a:ea typeface="+mn-ea"/>
                <a:cs typeface="+mn-cs"/>
              </a:rPr>
              <a:t>onPostExecute():</a:t>
            </a:r>
            <a:r>
              <a:rPr lang="vi-VN" sz="1200" b="0" i="0" u="none" strike="noStrike" kern="1200" smtClean="0">
                <a:solidFill>
                  <a:schemeClr val="tx1"/>
                </a:solidFill>
                <a:effectLst/>
                <a:latin typeface="+mn-lt"/>
                <a:ea typeface="+mn-ea"/>
                <a:cs typeface="+mn-cs"/>
              </a:rPr>
              <a:t> Sau khi tiến trình kết thúc thì hàm này sẽ tự động xảy ra. Ta có thể lấy được kết quả trả về sau khi thực hiện tiến trình kết thúc ở đây.</a:t>
            </a:r>
          </a:p>
          <a:p>
            <a:endParaRPr lang="en-US"/>
          </a:p>
        </p:txBody>
      </p:sp>
      <p:sp>
        <p:nvSpPr>
          <p:cNvPr id="4" name="Slide Number Placeholder 3"/>
          <p:cNvSpPr>
            <a:spLocks noGrp="1"/>
          </p:cNvSpPr>
          <p:nvPr>
            <p:ph type="sldNum" sz="quarter" idx="10"/>
          </p:nvPr>
        </p:nvSpPr>
        <p:spPr/>
        <p:txBody>
          <a:bodyPr/>
          <a:lstStyle/>
          <a:p>
            <a:fld id="{DA25CCEA-3F45-46FD-873C-10FB1242F407}" type="slidenum">
              <a:rPr lang="zh-CN" altLang="en-US" smtClean="0"/>
              <a:t>20</a:t>
            </a:fld>
            <a:endParaRPr lang="zh-CN" altLang="en-US"/>
          </a:p>
        </p:txBody>
      </p:sp>
    </p:spTree>
    <p:extLst>
      <p:ext uri="{BB962C8B-B14F-4D97-AF65-F5344CB8AC3E}">
        <p14:creationId xmlns:p14="http://schemas.microsoft.com/office/powerpoint/2010/main" val="992391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21</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25CCEA-3F45-46FD-873C-10FB1242F407}" type="slidenum">
              <a:rPr lang="zh-CN" altLang="en-US" smtClean="0"/>
              <a:t>24</a:t>
            </a:fld>
            <a:endParaRPr lang="zh-CN" altLang="en-US"/>
          </a:p>
        </p:txBody>
      </p:sp>
    </p:spTree>
    <p:extLst>
      <p:ext uri="{BB962C8B-B14F-4D97-AF65-F5344CB8AC3E}">
        <p14:creationId xmlns:p14="http://schemas.microsoft.com/office/powerpoint/2010/main" val="2864445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25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7DF026A-EB96-4328-AEEA-CCCBCA102449}"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77D52DC-2AC0-40EB-AE3E-9EAE589A449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A25CCEA-3F45-46FD-873C-10FB1242F407}"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mtClean="0"/>
              <a:t>Title</a:t>
            </a:r>
            <a:r>
              <a:rPr lang="en-US" baseline="0" smtClean="0"/>
              <a:t> Chưa name của label lớn nhất</a:t>
            </a:r>
          </a:p>
          <a:p>
            <a:pPr marL="171450" indent="-171450">
              <a:buFontTx/>
              <a:buChar char="-"/>
            </a:pPr>
            <a:r>
              <a:rPr lang="en-US" baseline="0" smtClean="0"/>
              <a:t>ID chưa offset</a:t>
            </a:r>
          </a:p>
        </p:txBody>
      </p:sp>
      <p:sp>
        <p:nvSpPr>
          <p:cNvPr id="4" name="Slide Number Placeholder 3"/>
          <p:cNvSpPr>
            <a:spLocks noGrp="1"/>
          </p:cNvSpPr>
          <p:nvPr>
            <p:ph type="sldNum" sz="quarter" idx="10"/>
          </p:nvPr>
        </p:nvSpPr>
        <p:spPr/>
        <p:txBody>
          <a:bodyPr/>
          <a:lstStyle/>
          <a:p>
            <a:fld id="{DA25CCEA-3F45-46FD-873C-10FB1242F407}" type="slidenum">
              <a:rPr lang="zh-CN" altLang="en-US" smtClean="0"/>
              <a:t>17</a:t>
            </a:fld>
            <a:endParaRPr lang="zh-CN" altLang="en-US"/>
          </a:p>
        </p:txBody>
      </p:sp>
    </p:spTree>
    <p:extLst>
      <p:ext uri="{BB962C8B-B14F-4D97-AF65-F5344CB8AC3E}">
        <p14:creationId xmlns:p14="http://schemas.microsoft.com/office/powerpoint/2010/main" val="2858632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2_自定义版式">
    <p:spTree>
      <p:nvGrpSpPr>
        <p:cNvPr id="1" name=""/>
        <p:cNvGrpSpPr/>
        <p:nvPr/>
      </p:nvGrpSpPr>
      <p:grpSpPr>
        <a:xfrm>
          <a:off x="0" y="0"/>
          <a:ext cx="0" cy="0"/>
          <a:chOff x="0" y="0"/>
          <a:chExt cx="0" cy="0"/>
        </a:xfrm>
      </p:grpSpPr>
      <p:sp>
        <p:nvSpPr>
          <p:cNvPr id="6" name="任意多边形: 形状 5"/>
          <p:cNvSpPr>
            <a:spLocks noGrp="1"/>
          </p:cNvSpPr>
          <p:nvPr>
            <p:ph type="pic" sz="quarter" idx="10"/>
          </p:nvPr>
        </p:nvSpPr>
        <p:spPr>
          <a:xfrm>
            <a:off x="624564" y="1678793"/>
            <a:ext cx="5297265" cy="4296229"/>
          </a:xfrm>
          <a:custGeom>
            <a:avLst/>
            <a:gdLst>
              <a:gd name="connsiteX0" fmla="*/ 0 w 5297265"/>
              <a:gd name="connsiteY0" fmla="*/ 0 h 4296229"/>
              <a:gd name="connsiteX1" fmla="*/ 5297265 w 5297265"/>
              <a:gd name="connsiteY1" fmla="*/ 0 h 4296229"/>
              <a:gd name="connsiteX2" fmla="*/ 5297265 w 5297265"/>
              <a:gd name="connsiteY2" fmla="*/ 4296229 h 4296229"/>
              <a:gd name="connsiteX3" fmla="*/ 0 w 5297265"/>
              <a:gd name="connsiteY3" fmla="*/ 4296229 h 4296229"/>
            </a:gdLst>
            <a:ahLst/>
            <a:cxnLst>
              <a:cxn ang="0">
                <a:pos x="connsiteX0" y="connsiteY0"/>
              </a:cxn>
              <a:cxn ang="0">
                <a:pos x="connsiteX1" y="connsiteY1"/>
              </a:cxn>
              <a:cxn ang="0">
                <a:pos x="connsiteX2" y="connsiteY2"/>
              </a:cxn>
              <a:cxn ang="0">
                <a:pos x="connsiteX3" y="connsiteY3"/>
              </a:cxn>
            </a:cxnLst>
            <a:rect l="l" t="t" r="r" b="b"/>
            <a:pathLst>
              <a:path w="5297265" h="4296229">
                <a:moveTo>
                  <a:pt x="0" y="0"/>
                </a:moveTo>
                <a:lnTo>
                  <a:pt x="5297265" y="0"/>
                </a:lnTo>
                <a:lnTo>
                  <a:pt x="5297265" y="4296229"/>
                </a:lnTo>
                <a:lnTo>
                  <a:pt x="0" y="4296229"/>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自定义版式">
    <p:spTree>
      <p:nvGrpSpPr>
        <p:cNvPr id="1" name=""/>
        <p:cNvGrpSpPr/>
        <p:nvPr/>
      </p:nvGrpSpPr>
      <p:grpSpPr>
        <a:xfrm>
          <a:off x="0" y="0"/>
          <a:ext cx="0" cy="0"/>
          <a:chOff x="0" y="0"/>
          <a:chExt cx="0" cy="0"/>
        </a:xfrm>
      </p:grpSpPr>
      <p:sp>
        <p:nvSpPr>
          <p:cNvPr id="7" name="图片占位符 6"/>
          <p:cNvSpPr>
            <a:spLocks noGrp="1"/>
          </p:cNvSpPr>
          <p:nvPr>
            <p:ph type="pic" sz="quarter" idx="11"/>
          </p:nvPr>
        </p:nvSpPr>
        <p:spPr>
          <a:xfrm>
            <a:off x="4252687" y="1669143"/>
            <a:ext cx="7402285" cy="3976914"/>
          </a:xfrm>
          <a:custGeom>
            <a:avLst/>
            <a:gdLst>
              <a:gd name="connsiteX0" fmla="*/ 0 w 7402285"/>
              <a:gd name="connsiteY0" fmla="*/ 0 h 3976914"/>
              <a:gd name="connsiteX1" fmla="*/ 7402285 w 7402285"/>
              <a:gd name="connsiteY1" fmla="*/ 0 h 3976914"/>
              <a:gd name="connsiteX2" fmla="*/ 7402285 w 7402285"/>
              <a:gd name="connsiteY2" fmla="*/ 3976914 h 3976914"/>
              <a:gd name="connsiteX3" fmla="*/ 0 w 7402285"/>
              <a:gd name="connsiteY3" fmla="*/ 3976914 h 3976914"/>
            </a:gdLst>
            <a:ahLst/>
            <a:cxnLst>
              <a:cxn ang="0">
                <a:pos x="connsiteX0" y="connsiteY0"/>
              </a:cxn>
              <a:cxn ang="0">
                <a:pos x="connsiteX1" y="connsiteY1"/>
              </a:cxn>
              <a:cxn ang="0">
                <a:pos x="connsiteX2" y="connsiteY2"/>
              </a:cxn>
              <a:cxn ang="0">
                <a:pos x="connsiteX3" y="connsiteY3"/>
              </a:cxn>
            </a:cxnLst>
            <a:rect l="l" t="t" r="r" b="b"/>
            <a:pathLst>
              <a:path w="7402285" h="3976914">
                <a:moveTo>
                  <a:pt x="0" y="0"/>
                </a:moveTo>
                <a:lnTo>
                  <a:pt x="7402285" y="0"/>
                </a:lnTo>
                <a:lnTo>
                  <a:pt x="7402285" y="3976914"/>
                </a:lnTo>
                <a:lnTo>
                  <a:pt x="0" y="3976914"/>
                </a:lnTo>
                <a:close/>
              </a:path>
            </a:pathLst>
          </a:custGeom>
        </p:spPr>
        <p:txBody>
          <a:bodyPr wrap="square">
            <a:noAutofit/>
          </a:bodyPr>
          <a:lstStyle/>
          <a:p>
            <a:endParaRPr lang="zh-CN" altLang="en-US"/>
          </a:p>
        </p:txBody>
      </p:sp>
      <p:sp>
        <p:nvSpPr>
          <p:cNvPr id="3" name="灯片编号占位符 2"/>
          <p:cNvSpPr>
            <a:spLocks noGrp="1"/>
          </p:cNvSpPr>
          <p:nvPr>
            <p:ph type="sldNum" sz="quarter" idx="10"/>
          </p:nvPr>
        </p:nvSpPr>
        <p:spPr/>
        <p:txBody>
          <a:bodyPr/>
          <a:lstStyle/>
          <a:p>
            <a:fld id="{55F039D9-FC67-4A8C-8444-E80ABB364C27}"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01">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431800" y="317501"/>
            <a:ext cx="10515600" cy="492125"/>
          </a:xfrm>
          <a:prstGeom prst="rect">
            <a:avLst/>
          </a:prstGeom>
        </p:spPr>
        <p:txBody>
          <a:bodyPr/>
          <a:lstStyle>
            <a:lvl1pPr eaLnBrk="1" hangingPunct="1">
              <a:lnSpc>
                <a:spcPct val="90000"/>
              </a:lnSpc>
              <a:defRPr sz="4400"/>
            </a:lvl1pPr>
          </a:lstStyle>
          <a:p>
            <a:pPr eaLnBrk="1" hangingPunct="1">
              <a:lnSpc>
                <a:spcPct val="90000"/>
              </a:lnSpc>
              <a:defRPr/>
            </a:pPr>
            <a:r>
              <a:rPr lang="en-US" altLang="ko-KR" sz="4000">
                <a:solidFill>
                  <a:schemeClr val="accent4">
                    <a:lumMod val="50000"/>
                  </a:schemeClr>
                </a:solidFill>
                <a:latin typeface="Impact" panose="020B0806030902050204" pitchFamily="34" charset="0"/>
                <a:ea typeface="Tahoma" panose="020B0604030504040204" pitchFamily="34" charset="0"/>
                <a:cs typeface="Tahoma" panose="020B0604030504040204" pitchFamily="34" charset="0"/>
              </a:rPr>
              <a:t>Slide</a:t>
            </a:r>
            <a:r>
              <a:rPr lang="en-US" altLang="ko-KR" sz="4000">
                <a:solidFill>
                  <a:schemeClr val="accent5">
                    <a:lumMod val="50000"/>
                  </a:schemeClr>
                </a:solidFill>
                <a:latin typeface="Impact" panose="020B0806030902050204" pitchFamily="34" charset="0"/>
                <a:ea typeface="Tahoma" panose="020B0604030504040204" pitchFamily="34" charset="0"/>
                <a:cs typeface="Tahoma" panose="020B0604030504040204" pitchFamily="34" charset="0"/>
              </a:rPr>
              <a:t> </a:t>
            </a:r>
            <a:r>
              <a:rPr lang="en-US" altLang="ko-KR" sz="4000">
                <a:solidFill>
                  <a:schemeClr val="tx1">
                    <a:lumMod val="85000"/>
                    <a:lumOff val="15000"/>
                  </a:schemeClr>
                </a:solidFill>
                <a:latin typeface="Impact" panose="020B0806030902050204" pitchFamily="34" charset="0"/>
                <a:ea typeface="Tahoma" panose="020B0604030504040204" pitchFamily="34" charset="0"/>
                <a:cs typeface="Tahoma" panose="020B0604030504040204" pitchFamily="34" charset="0"/>
              </a:rPr>
              <a:t>main title</a:t>
            </a:r>
          </a:p>
        </p:txBody>
      </p:sp>
      <p:cxnSp>
        <p:nvCxnSpPr>
          <p:cNvPr id="4" name="직선 연결선 3"/>
          <p:cNvCxnSpPr/>
          <p:nvPr userDrawn="1"/>
        </p:nvCxnSpPr>
        <p:spPr>
          <a:xfrm>
            <a:off x="4923692" y="644772"/>
            <a:ext cx="663526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任意多边形 5"/>
          <p:cNvSpPr>
            <a:spLocks noGrp="1"/>
          </p:cNvSpPr>
          <p:nvPr>
            <p:ph type="pic" sz="quarter" idx="10"/>
          </p:nvPr>
        </p:nvSpPr>
        <p:spPr>
          <a:xfrm>
            <a:off x="192087" y="190500"/>
            <a:ext cx="4038600" cy="4038600"/>
          </a:xfrm>
          <a:custGeom>
            <a:avLst/>
            <a:gdLst>
              <a:gd name="connsiteX0" fmla="*/ 2019300 w 4038600"/>
              <a:gd name="connsiteY0" fmla="*/ 0 h 4038600"/>
              <a:gd name="connsiteX1" fmla="*/ 4038600 w 4038600"/>
              <a:gd name="connsiteY1" fmla="*/ 2019300 h 4038600"/>
              <a:gd name="connsiteX2" fmla="*/ 2019300 w 4038600"/>
              <a:gd name="connsiteY2" fmla="*/ 4038600 h 4038600"/>
              <a:gd name="connsiteX3" fmla="*/ 0 w 4038600"/>
              <a:gd name="connsiteY3" fmla="*/ 2019300 h 4038600"/>
            </a:gdLst>
            <a:ahLst/>
            <a:cxnLst>
              <a:cxn ang="0">
                <a:pos x="connsiteX0" y="connsiteY0"/>
              </a:cxn>
              <a:cxn ang="0">
                <a:pos x="connsiteX1" y="connsiteY1"/>
              </a:cxn>
              <a:cxn ang="0">
                <a:pos x="connsiteX2" y="connsiteY2"/>
              </a:cxn>
              <a:cxn ang="0">
                <a:pos x="connsiteX3" y="connsiteY3"/>
              </a:cxn>
            </a:cxnLst>
            <a:rect l="l" t="t" r="r" b="b"/>
            <a:pathLst>
              <a:path w="4038600" h="4038600">
                <a:moveTo>
                  <a:pt x="2019300" y="0"/>
                </a:moveTo>
                <a:lnTo>
                  <a:pt x="4038600" y="2019300"/>
                </a:lnTo>
                <a:lnTo>
                  <a:pt x="2019300" y="4038600"/>
                </a:lnTo>
                <a:lnTo>
                  <a:pt x="0" y="20193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6" name="任意多边形 5"/>
          <p:cNvSpPr>
            <a:spLocks noGrp="1"/>
          </p:cNvSpPr>
          <p:nvPr>
            <p:ph type="pic" sz="quarter" idx="10"/>
          </p:nvPr>
        </p:nvSpPr>
        <p:spPr>
          <a:xfrm>
            <a:off x="0" y="0"/>
            <a:ext cx="12192000" cy="5048250"/>
          </a:xfrm>
          <a:custGeom>
            <a:avLst/>
            <a:gdLst>
              <a:gd name="connsiteX0" fmla="*/ 0 w 12192000"/>
              <a:gd name="connsiteY0" fmla="*/ 0 h 5048250"/>
              <a:gd name="connsiteX1" fmla="*/ 12192000 w 12192000"/>
              <a:gd name="connsiteY1" fmla="*/ 0 h 5048250"/>
              <a:gd name="connsiteX2" fmla="*/ 12192000 w 12192000"/>
              <a:gd name="connsiteY2" fmla="*/ 5048250 h 5048250"/>
              <a:gd name="connsiteX3" fmla="*/ 0 w 12192000"/>
              <a:gd name="connsiteY3" fmla="*/ 5048250 h 5048250"/>
            </a:gdLst>
            <a:ahLst/>
            <a:cxnLst>
              <a:cxn ang="0">
                <a:pos x="connsiteX0" y="connsiteY0"/>
              </a:cxn>
              <a:cxn ang="0">
                <a:pos x="connsiteX1" y="connsiteY1"/>
              </a:cxn>
              <a:cxn ang="0">
                <a:pos x="connsiteX2" y="connsiteY2"/>
              </a:cxn>
              <a:cxn ang="0">
                <a:pos x="connsiteX3" y="connsiteY3"/>
              </a:cxn>
            </a:cxnLst>
            <a:rect l="l" t="t" r="r" b="b"/>
            <a:pathLst>
              <a:path w="12192000" h="5048250">
                <a:moveTo>
                  <a:pt x="0" y="0"/>
                </a:moveTo>
                <a:lnTo>
                  <a:pt x="12192000" y="0"/>
                </a:lnTo>
                <a:lnTo>
                  <a:pt x="12192000" y="5048250"/>
                </a:lnTo>
                <a:lnTo>
                  <a:pt x="0" y="504825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sp>
        <p:nvSpPr>
          <p:cNvPr id="10" name="任意多边形: 形状 9"/>
          <p:cNvSpPr>
            <a:spLocks noGrp="1"/>
          </p:cNvSpPr>
          <p:nvPr>
            <p:ph type="pic" sz="quarter" idx="10"/>
          </p:nvPr>
        </p:nvSpPr>
        <p:spPr>
          <a:xfrm>
            <a:off x="1172159" y="1561314"/>
            <a:ext cx="4846362" cy="3987786"/>
          </a:xfrm>
          <a:custGeom>
            <a:avLst/>
            <a:gdLst>
              <a:gd name="connsiteX0" fmla="*/ 0 w 4846362"/>
              <a:gd name="connsiteY0" fmla="*/ 0 h 3987786"/>
              <a:gd name="connsiteX1" fmla="*/ 4846362 w 4846362"/>
              <a:gd name="connsiteY1" fmla="*/ 0 h 3987786"/>
              <a:gd name="connsiteX2" fmla="*/ 4846362 w 4846362"/>
              <a:gd name="connsiteY2" fmla="*/ 3987786 h 3987786"/>
              <a:gd name="connsiteX3" fmla="*/ 0 w 4846362"/>
              <a:gd name="connsiteY3" fmla="*/ 3987786 h 3987786"/>
            </a:gdLst>
            <a:ahLst/>
            <a:cxnLst>
              <a:cxn ang="0">
                <a:pos x="connsiteX0" y="connsiteY0"/>
              </a:cxn>
              <a:cxn ang="0">
                <a:pos x="connsiteX1" y="connsiteY1"/>
              </a:cxn>
              <a:cxn ang="0">
                <a:pos x="connsiteX2" y="connsiteY2"/>
              </a:cxn>
              <a:cxn ang="0">
                <a:pos x="connsiteX3" y="connsiteY3"/>
              </a:cxn>
            </a:cxnLst>
            <a:rect l="l" t="t" r="r" b="b"/>
            <a:pathLst>
              <a:path w="4846362" h="3987786">
                <a:moveTo>
                  <a:pt x="0" y="0"/>
                </a:moveTo>
                <a:lnTo>
                  <a:pt x="4846362" y="0"/>
                </a:lnTo>
                <a:lnTo>
                  <a:pt x="4846362" y="3987786"/>
                </a:lnTo>
                <a:lnTo>
                  <a:pt x="0" y="3987786"/>
                </a:lnTo>
                <a:close/>
              </a:path>
            </a:pathLst>
          </a:custGeom>
        </p:spPr>
        <p:txBody>
          <a:bodyPr wrap="square">
            <a:noAutofit/>
          </a:bodyPr>
          <a:lstStyle/>
          <a:p>
            <a:endParaRPr lang="zh-CN" altLang="en-US"/>
          </a:p>
        </p:txBody>
      </p:sp>
      <p:sp>
        <p:nvSpPr>
          <p:cNvPr id="11" name="任意多边形: 形状 10"/>
          <p:cNvSpPr>
            <a:spLocks noGrp="1"/>
          </p:cNvSpPr>
          <p:nvPr>
            <p:ph type="pic" sz="quarter" idx="11"/>
          </p:nvPr>
        </p:nvSpPr>
        <p:spPr>
          <a:xfrm>
            <a:off x="6184495" y="1561314"/>
            <a:ext cx="4846362" cy="19076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
        <p:nvSpPr>
          <p:cNvPr id="12" name="任意多边形: 形状 11"/>
          <p:cNvSpPr>
            <a:spLocks noGrp="1"/>
          </p:cNvSpPr>
          <p:nvPr>
            <p:ph type="pic" sz="quarter" idx="12"/>
          </p:nvPr>
        </p:nvSpPr>
        <p:spPr>
          <a:xfrm>
            <a:off x="6184495" y="3641500"/>
            <a:ext cx="4846362" cy="1907600"/>
          </a:xfrm>
          <a:custGeom>
            <a:avLst/>
            <a:gdLst>
              <a:gd name="connsiteX0" fmla="*/ 0 w 4846362"/>
              <a:gd name="connsiteY0" fmla="*/ 0 h 1907600"/>
              <a:gd name="connsiteX1" fmla="*/ 4846362 w 4846362"/>
              <a:gd name="connsiteY1" fmla="*/ 0 h 1907600"/>
              <a:gd name="connsiteX2" fmla="*/ 4846362 w 4846362"/>
              <a:gd name="connsiteY2" fmla="*/ 1907600 h 1907600"/>
              <a:gd name="connsiteX3" fmla="*/ 0 w 4846362"/>
              <a:gd name="connsiteY3" fmla="*/ 1907600 h 1907600"/>
            </a:gdLst>
            <a:ahLst/>
            <a:cxnLst>
              <a:cxn ang="0">
                <a:pos x="connsiteX0" y="connsiteY0"/>
              </a:cxn>
              <a:cxn ang="0">
                <a:pos x="connsiteX1" y="connsiteY1"/>
              </a:cxn>
              <a:cxn ang="0">
                <a:pos x="connsiteX2" y="connsiteY2"/>
              </a:cxn>
              <a:cxn ang="0">
                <a:pos x="connsiteX3" y="connsiteY3"/>
              </a:cxn>
            </a:cxnLst>
            <a:rect l="l" t="t" r="r" b="b"/>
            <a:pathLst>
              <a:path w="4846362" h="1907600">
                <a:moveTo>
                  <a:pt x="0" y="0"/>
                </a:moveTo>
                <a:lnTo>
                  <a:pt x="4846362" y="0"/>
                </a:lnTo>
                <a:lnTo>
                  <a:pt x="4846362" y="1907600"/>
                </a:lnTo>
                <a:lnTo>
                  <a:pt x="0" y="1907600"/>
                </a:lnTo>
                <a:close/>
              </a:path>
            </a:pathLst>
          </a:custGeom>
        </p:spPr>
        <p:txBody>
          <a:bodyPr wrap="square">
            <a:noAutofit/>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7_自定义版式">
    <p:spTree>
      <p:nvGrpSpPr>
        <p:cNvPr id="1" name=""/>
        <p:cNvGrpSpPr/>
        <p:nvPr/>
      </p:nvGrpSpPr>
      <p:grpSpPr>
        <a:xfrm>
          <a:off x="0" y="0"/>
          <a:ext cx="0" cy="0"/>
          <a:chOff x="0" y="0"/>
          <a:chExt cx="0" cy="0"/>
        </a:xfrm>
      </p:grpSpPr>
      <p:sp>
        <p:nvSpPr>
          <p:cNvPr id="6" name="图片占位符 5"/>
          <p:cNvSpPr>
            <a:spLocks noGrp="1"/>
          </p:cNvSpPr>
          <p:nvPr>
            <p:ph type="pic" sz="quarter" idx="10"/>
          </p:nvPr>
        </p:nvSpPr>
        <p:spPr>
          <a:xfrm>
            <a:off x="5254692" y="2343015"/>
            <a:ext cx="1682616" cy="1682616"/>
          </a:xfrm>
          <a:custGeom>
            <a:avLst/>
            <a:gdLst>
              <a:gd name="connsiteX0" fmla="*/ 841308 w 1682616"/>
              <a:gd name="connsiteY0" fmla="*/ 0 h 1682616"/>
              <a:gd name="connsiteX1" fmla="*/ 1682616 w 1682616"/>
              <a:gd name="connsiteY1" fmla="*/ 841308 h 1682616"/>
              <a:gd name="connsiteX2" fmla="*/ 841308 w 1682616"/>
              <a:gd name="connsiteY2" fmla="*/ 1682616 h 1682616"/>
              <a:gd name="connsiteX3" fmla="*/ 0 w 1682616"/>
              <a:gd name="connsiteY3" fmla="*/ 841308 h 1682616"/>
              <a:gd name="connsiteX4" fmla="*/ 841308 w 1682616"/>
              <a:gd name="connsiteY4" fmla="*/ 0 h 168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2616" h="1682616">
                <a:moveTo>
                  <a:pt x="841308" y="0"/>
                </a:moveTo>
                <a:cubicBezTo>
                  <a:pt x="1305950" y="0"/>
                  <a:pt x="1682616" y="376666"/>
                  <a:pt x="1682616" y="841308"/>
                </a:cubicBezTo>
                <a:cubicBezTo>
                  <a:pt x="1682616" y="1305950"/>
                  <a:pt x="1305950" y="1682616"/>
                  <a:pt x="841308" y="1682616"/>
                </a:cubicBezTo>
                <a:cubicBezTo>
                  <a:pt x="376666" y="1682616"/>
                  <a:pt x="0" y="1305950"/>
                  <a:pt x="0" y="841308"/>
                </a:cubicBezTo>
                <a:cubicBezTo>
                  <a:pt x="0" y="376666"/>
                  <a:pt x="376666" y="0"/>
                  <a:pt x="841308" y="0"/>
                </a:cubicBez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8_自定义版式">
    <p:spTree>
      <p:nvGrpSpPr>
        <p:cNvPr id="1" name=""/>
        <p:cNvGrpSpPr/>
        <p:nvPr/>
      </p:nvGrpSpPr>
      <p:grpSpPr>
        <a:xfrm>
          <a:off x="0" y="0"/>
          <a:ext cx="0" cy="0"/>
          <a:chOff x="0" y="0"/>
          <a:chExt cx="0" cy="0"/>
        </a:xfrm>
      </p:grpSpPr>
      <p:sp>
        <p:nvSpPr>
          <p:cNvPr id="19" name="图片占位符 18"/>
          <p:cNvSpPr>
            <a:spLocks noGrp="1"/>
          </p:cNvSpPr>
          <p:nvPr>
            <p:ph type="pic" sz="quarter" idx="14"/>
          </p:nvPr>
        </p:nvSpPr>
        <p:spPr>
          <a:xfrm>
            <a:off x="-1363" y="3"/>
            <a:ext cx="12203008" cy="4107302"/>
          </a:xfrm>
          <a:custGeom>
            <a:avLst/>
            <a:gdLst>
              <a:gd name="connsiteX0" fmla="*/ 0 w 12203008"/>
              <a:gd name="connsiteY0" fmla="*/ 0 h 4107302"/>
              <a:gd name="connsiteX1" fmla="*/ 12203008 w 12203008"/>
              <a:gd name="connsiteY1" fmla="*/ 0 h 4107302"/>
              <a:gd name="connsiteX2" fmla="*/ 12203008 w 12203008"/>
              <a:gd name="connsiteY2" fmla="*/ 4107302 h 4107302"/>
              <a:gd name="connsiteX3" fmla="*/ 0 w 12203008"/>
              <a:gd name="connsiteY3" fmla="*/ 4107302 h 4107302"/>
            </a:gdLst>
            <a:ahLst/>
            <a:cxnLst>
              <a:cxn ang="0">
                <a:pos x="connsiteX0" y="connsiteY0"/>
              </a:cxn>
              <a:cxn ang="0">
                <a:pos x="connsiteX1" y="connsiteY1"/>
              </a:cxn>
              <a:cxn ang="0">
                <a:pos x="connsiteX2" y="connsiteY2"/>
              </a:cxn>
              <a:cxn ang="0">
                <a:pos x="connsiteX3" y="connsiteY3"/>
              </a:cxn>
            </a:cxnLst>
            <a:rect l="l" t="t" r="r" b="b"/>
            <a:pathLst>
              <a:path w="12203008" h="4107302">
                <a:moveTo>
                  <a:pt x="0" y="0"/>
                </a:moveTo>
                <a:lnTo>
                  <a:pt x="12203008" y="0"/>
                </a:lnTo>
                <a:lnTo>
                  <a:pt x="12203008" y="4107302"/>
                </a:lnTo>
                <a:lnTo>
                  <a:pt x="0" y="4107302"/>
                </a:lnTo>
                <a:close/>
              </a:path>
            </a:pathLst>
          </a:custGeom>
        </p:spPr>
        <p:txBody>
          <a:bodyPr wrap="square">
            <a:noAutofit/>
          </a:bodyPr>
          <a:lstStyle/>
          <a:p>
            <a:endParaRPr lang="zh-CN" altLang="en-US"/>
          </a:p>
        </p:txBody>
      </p:sp>
      <p:sp>
        <p:nvSpPr>
          <p:cNvPr id="12" name="图片占位符 11"/>
          <p:cNvSpPr>
            <a:spLocks noGrp="1"/>
          </p:cNvSpPr>
          <p:nvPr>
            <p:ph type="pic" sz="quarter" idx="10"/>
          </p:nvPr>
        </p:nvSpPr>
        <p:spPr>
          <a:xfrm>
            <a:off x="357085"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
        <p:nvSpPr>
          <p:cNvPr id="13" name="图片占位符 12"/>
          <p:cNvSpPr>
            <a:spLocks noGrp="1"/>
          </p:cNvSpPr>
          <p:nvPr>
            <p:ph type="pic" sz="quarter" idx="11"/>
          </p:nvPr>
        </p:nvSpPr>
        <p:spPr>
          <a:xfrm>
            <a:off x="3318520"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6279955"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a:p>
        </p:txBody>
      </p:sp>
      <p:sp>
        <p:nvSpPr>
          <p:cNvPr id="15" name="图片占位符 14"/>
          <p:cNvSpPr>
            <a:spLocks noGrp="1"/>
          </p:cNvSpPr>
          <p:nvPr>
            <p:ph type="pic" sz="quarter" idx="13"/>
          </p:nvPr>
        </p:nvSpPr>
        <p:spPr>
          <a:xfrm>
            <a:off x="9241390" y="2301278"/>
            <a:ext cx="2590800" cy="2563876"/>
          </a:xfrm>
          <a:custGeom>
            <a:avLst/>
            <a:gdLst>
              <a:gd name="connsiteX0" fmla="*/ 1295400 w 2590800"/>
              <a:gd name="connsiteY0" fmla="*/ 0 h 2563876"/>
              <a:gd name="connsiteX1" fmla="*/ 2590800 w 2590800"/>
              <a:gd name="connsiteY1" fmla="*/ 1281938 h 2563876"/>
              <a:gd name="connsiteX2" fmla="*/ 1295400 w 2590800"/>
              <a:gd name="connsiteY2" fmla="*/ 2563876 h 2563876"/>
              <a:gd name="connsiteX3" fmla="*/ 0 w 2590800"/>
              <a:gd name="connsiteY3" fmla="*/ 1281938 h 2563876"/>
              <a:gd name="connsiteX4" fmla="*/ 1295400 w 2590800"/>
              <a:gd name="connsiteY4" fmla="*/ 0 h 2563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0800" h="2563876">
                <a:moveTo>
                  <a:pt x="1295400" y="0"/>
                </a:moveTo>
                <a:cubicBezTo>
                  <a:pt x="2010830" y="0"/>
                  <a:pt x="2590800" y="573943"/>
                  <a:pt x="2590800" y="1281938"/>
                </a:cubicBezTo>
                <a:cubicBezTo>
                  <a:pt x="2590800" y="1989933"/>
                  <a:pt x="2010830" y="2563876"/>
                  <a:pt x="1295400" y="2563876"/>
                </a:cubicBezTo>
                <a:cubicBezTo>
                  <a:pt x="579970" y="2563876"/>
                  <a:pt x="0" y="1989933"/>
                  <a:pt x="0" y="1281938"/>
                </a:cubicBezTo>
                <a:cubicBezTo>
                  <a:pt x="0" y="573943"/>
                  <a:pt x="579970" y="0"/>
                  <a:pt x="1295400" y="0"/>
                </a:cubicBezTo>
                <a:close/>
              </a:path>
            </a:pathLst>
          </a:custGeom>
        </p:spPr>
        <p:txBody>
          <a:bodyPr wrap="square">
            <a:noAutofit/>
          </a:bodyPr>
          <a:lstStyle/>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感谢您下载包图网平台上提供的</a:t>
            </a:r>
            <a:r>
              <a:rPr lang="en-US" altLang="zh-CN" sz="300" dirty="0">
                <a:solidFill>
                  <a:schemeClr val="bg1">
                    <a:alpha val="0"/>
                  </a:schemeClr>
                </a:solidFill>
                <a:latin typeface="Microsoft YaHei" panose="020B0503020204020204" pitchFamily="34" charset="-122"/>
                <a:ea typeface="Microsoft YaHei" panose="020B0503020204020204" pitchFamily="34" charset="-122"/>
                <a:sym typeface="+mn-ea"/>
              </a:rPr>
              <a:t>PPT</a:t>
            </a:r>
            <a:r>
              <a:rPr lang="zh-CN" altLang="en-US" sz="300" dirty="0">
                <a:solidFill>
                  <a:schemeClr val="bg1">
                    <a:alpha val="0"/>
                  </a:schemeClr>
                </a:solidFill>
                <a:latin typeface="Microsoft YaHei" panose="020B0503020204020204" pitchFamily="34" charset="-122"/>
                <a:ea typeface="Microsoft YaHei"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Microsoft YaHei" panose="020B0503020204020204" pitchFamily="34" charset="-122"/>
                <a:ea typeface="Microsoft YaHei"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6.wmf"/><Relationship Id="rId5" Type="http://schemas.openxmlformats.org/officeDocument/2006/relationships/oleObject" Target="../embeddings/oleObject1.bin"/><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0" y="0"/>
            <a:ext cx="12192000" cy="5052695"/>
          </a:xfrm>
          <a:prstGeom prst="rect">
            <a:avLst/>
          </a:prstGeom>
        </p:spPr>
      </p:pic>
      <p:sp>
        <p:nvSpPr>
          <p:cNvPr id="20" name="任意多边形 19"/>
          <p:cNvSpPr/>
          <p:nvPr/>
        </p:nvSpPr>
        <p:spPr>
          <a:xfrm>
            <a:off x="-568960" y="-1"/>
            <a:ext cx="4922244" cy="5048251"/>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1948062" y="-1"/>
            <a:ext cx="4336612" cy="5048251"/>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3952240"/>
            <a:ext cx="12192000" cy="1096010"/>
          </a:xfrm>
          <a:prstGeom prst="rect">
            <a:avLst/>
          </a:prstGeom>
          <a:gradFill>
            <a:gsLst>
              <a:gs pos="37000">
                <a:schemeClr val="accent2">
                  <a:alpha val="16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0" y="1844040"/>
            <a:ext cx="11892280" cy="2399665"/>
          </a:xfrm>
          <a:prstGeom prst="rect">
            <a:avLst/>
          </a:prstGeom>
          <a:noFill/>
          <a:effectLst>
            <a:glow>
              <a:schemeClr val="accent1">
                <a:alpha val="40000"/>
              </a:schemeClr>
            </a:glow>
            <a:outerShdw blurRad="50800" dist="38100" dir="18900000" algn="bl" rotWithShape="0">
              <a:prstClr val="black">
                <a:alpha val="40000"/>
              </a:prstClr>
            </a:outerShdw>
          </a:effectLst>
        </p:spPr>
        <p:txBody>
          <a:bodyPr wrap="square" rtlCol="0">
            <a:spAutoFit/>
          </a:bodyPr>
          <a:lstStyle/>
          <a:p>
            <a:pPr lvl="0" algn="ctr">
              <a:defRPr/>
            </a:pPr>
            <a:r>
              <a:rPr kumimoji="0" lang="en-US" altLang="zh-CN" sz="5000" b="1" i="0" u="none" strike="noStrike" kern="1200" cap="none" spc="0" normalizeH="0" baseline="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Microsoft YaHei" panose="020B0503020204020204" pitchFamily="34" charset="-122"/>
                <a:cs typeface="+mn-lt"/>
              </a:rPr>
              <a:t>PHÁT HIỆN </a:t>
            </a:r>
          </a:p>
          <a:p>
            <a:pPr lvl="0" algn="ctr">
              <a:defRPr/>
            </a:pPr>
            <a:r>
              <a:rPr kumimoji="0" lang="en-US" altLang="zh-CN" sz="5000" b="1" i="0" u="none" strike="noStrike" kern="1200" cap="none" spc="0" normalizeH="0" baseline="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Microsoft YaHei" panose="020B0503020204020204" pitchFamily="34" charset="-122"/>
                <a:cs typeface="+mn-lt"/>
              </a:rPr>
              <a:t>ĐỒNG PHỤC BẢO HỘ LAO ĐỘNG </a:t>
            </a:r>
          </a:p>
          <a:p>
            <a:pPr lvl="0" algn="ctr">
              <a:defRPr/>
            </a:pPr>
            <a:r>
              <a:rPr kumimoji="0" lang="en-US" altLang="zh-CN" sz="5000" b="1" i="0" u="none" strike="noStrike" kern="1200" cap="none" spc="0" normalizeH="0" baseline="0" noProof="0" dirty="0">
                <a:ln w="10160">
                  <a:solidFill>
                    <a:schemeClr val="accent5"/>
                  </a:solidFill>
                  <a:prstDash val="solid"/>
                </a:ln>
                <a:solidFill>
                  <a:srgbClr val="FFFFFF"/>
                </a:solidFill>
                <a:effectLst>
                  <a:outerShdw blurRad="38100" dist="22860" dir="5400000" algn="tl" rotWithShape="0">
                    <a:srgbClr val="000000">
                      <a:alpha val="30000"/>
                    </a:srgbClr>
                  </a:outerShdw>
                </a:effectLst>
                <a:uLnTx/>
                <a:uFillTx/>
                <a:ea typeface="Microsoft YaHei" panose="020B0503020204020204" pitchFamily="34" charset="-122"/>
                <a:cs typeface="+mn-lt"/>
              </a:rPr>
              <a:t>SỬ DỤNG MÔ HÌNH YOLOv3TINY</a:t>
            </a:r>
          </a:p>
        </p:txBody>
      </p:sp>
      <p:sp>
        <p:nvSpPr>
          <p:cNvPr id="4" name="文本框 3"/>
          <p:cNvSpPr txBox="1"/>
          <p:nvPr/>
        </p:nvSpPr>
        <p:spPr>
          <a:xfrm>
            <a:off x="2509520" y="5359400"/>
            <a:ext cx="7985760" cy="97726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err="1">
                <a:ln>
                  <a:noFill/>
                </a:ln>
                <a:solidFill>
                  <a:srgbClr val="485867"/>
                </a:solidFill>
                <a:effectLst/>
                <a:uLnTx/>
                <a:uFillTx/>
                <a:latin typeface="Microsoft YaHei" panose="020B0503020204020204" pitchFamily="34" charset="-122"/>
                <a:ea typeface="Microsoft YaHei" panose="020B0503020204020204" pitchFamily="34" charset="-122"/>
              </a:rPr>
              <a:t>Giảng</a:t>
            </a:r>
            <a:r>
              <a:rPr kumimoji="0" lang="en-US" altLang="zh-CN" sz="2400" b="1" i="0" u="none" strike="noStrike" kern="1200" cap="none" spc="0" normalizeH="0" noProof="0" dirty="0">
                <a:ln>
                  <a:noFill/>
                </a:ln>
                <a:solidFill>
                  <a:srgbClr val="485867"/>
                </a:solidFill>
                <a:effectLst/>
                <a:uLnTx/>
                <a:uFillTx/>
                <a:latin typeface="Microsoft YaHei" panose="020B0503020204020204" pitchFamily="34" charset="-122"/>
                <a:ea typeface="Microsoft YaHei" panose="020B0503020204020204" pitchFamily="34" charset="-122"/>
              </a:rPr>
              <a:t> </a:t>
            </a:r>
            <a:r>
              <a:rPr kumimoji="0" lang="en-US" altLang="zh-CN" sz="2400" b="1" i="0" u="none" strike="noStrike" kern="1200" cap="none" spc="0" normalizeH="0" noProof="0" dirty="0" err="1">
                <a:ln>
                  <a:noFill/>
                </a:ln>
                <a:solidFill>
                  <a:srgbClr val="485867"/>
                </a:solidFill>
                <a:effectLst/>
                <a:uLnTx/>
                <a:uFillTx/>
                <a:latin typeface="Microsoft YaHei" panose="020B0503020204020204" pitchFamily="34" charset="-122"/>
                <a:ea typeface="Microsoft YaHei" panose="020B0503020204020204" pitchFamily="34" charset="-122"/>
              </a:rPr>
              <a:t>viên</a:t>
            </a:r>
            <a:r>
              <a:rPr kumimoji="0" lang="en-US" altLang="zh-CN" sz="2400" b="1" i="0" u="none" strike="noStrike" kern="1200" cap="none" spc="0" normalizeH="0" noProof="0" dirty="0">
                <a:ln>
                  <a:noFill/>
                </a:ln>
                <a:solidFill>
                  <a:srgbClr val="485867"/>
                </a:solidFill>
                <a:effectLst/>
                <a:uLnTx/>
                <a:uFillTx/>
                <a:latin typeface="Microsoft YaHei" panose="020B0503020204020204" pitchFamily="34" charset="-122"/>
                <a:ea typeface="Microsoft YaHei" panose="020B0503020204020204" pitchFamily="34" charset="-122"/>
              </a:rPr>
              <a:t> </a:t>
            </a:r>
            <a:r>
              <a:rPr kumimoji="0" lang="en-US" altLang="zh-CN" sz="2400" b="1" i="0" u="none" strike="noStrike" kern="1200" cap="none" spc="0" normalizeH="0" noProof="0" dirty="0" err="1">
                <a:ln>
                  <a:noFill/>
                </a:ln>
                <a:solidFill>
                  <a:srgbClr val="485867"/>
                </a:solidFill>
                <a:effectLst/>
                <a:uLnTx/>
                <a:uFillTx/>
                <a:latin typeface="Microsoft YaHei" panose="020B0503020204020204" pitchFamily="34" charset="-122"/>
                <a:ea typeface="Microsoft YaHei" panose="020B0503020204020204" pitchFamily="34" charset="-122"/>
              </a:rPr>
              <a:t>hướng</a:t>
            </a:r>
            <a:r>
              <a:rPr kumimoji="0" lang="en-US" altLang="zh-CN" sz="2400" b="1" i="0" u="none" strike="noStrike" kern="1200" cap="none" spc="0" normalizeH="0" noProof="0" dirty="0">
                <a:ln>
                  <a:noFill/>
                </a:ln>
                <a:solidFill>
                  <a:srgbClr val="485867"/>
                </a:solidFill>
                <a:effectLst/>
                <a:uLnTx/>
                <a:uFillTx/>
                <a:latin typeface="Microsoft YaHei" panose="020B0503020204020204" pitchFamily="34" charset="-122"/>
                <a:ea typeface="Microsoft YaHei" panose="020B0503020204020204" pitchFamily="34" charset="-122"/>
              </a:rPr>
              <a:t> </a:t>
            </a:r>
            <a:r>
              <a:rPr kumimoji="0" lang="en-US" altLang="zh-CN" sz="2400" b="1" i="0" u="none" strike="noStrike" kern="1200" cap="none" spc="0" normalizeH="0" noProof="0" dirty="0" err="1">
                <a:ln>
                  <a:noFill/>
                </a:ln>
                <a:solidFill>
                  <a:srgbClr val="485867"/>
                </a:solidFill>
                <a:effectLst/>
                <a:uLnTx/>
                <a:uFillTx/>
                <a:latin typeface="Microsoft YaHei" panose="020B0503020204020204" pitchFamily="34" charset="-122"/>
                <a:ea typeface="Microsoft YaHei" panose="020B0503020204020204" pitchFamily="34" charset="-122"/>
              </a:rPr>
              <a:t>dẫn</a:t>
            </a:r>
            <a:r>
              <a:rPr lang="en-US" altLang="zh-CN" sz="2400" b="1" dirty="0">
                <a:solidFill>
                  <a:srgbClr val="485867"/>
                </a:solidFill>
                <a:latin typeface="Microsoft YaHei" panose="020B0503020204020204" pitchFamily="34" charset="-122"/>
                <a:ea typeface="Microsoft YaHei" panose="020B0503020204020204" pitchFamily="34" charset="-122"/>
              </a:rPr>
              <a:t>: TS. PHẠM VIỆT CƯỜNG</a:t>
            </a:r>
          </a:p>
          <a:p>
            <a:pPr marL="0" marR="0" lvl="0" indent="0" algn="l" defTabSz="914400" rtl="0" eaLnBrk="1" fontAlgn="auto" latinLnBrk="0" hangingPunct="1">
              <a:lnSpc>
                <a:spcPct val="12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485867"/>
                </a:solidFill>
                <a:effectLst/>
                <a:uLnTx/>
                <a:uFillTx/>
                <a:latin typeface="Microsoft YaHei" panose="020B0503020204020204" pitchFamily="34" charset="-122"/>
                <a:ea typeface="Microsoft YaHei" panose="020B0503020204020204" pitchFamily="34" charset="-122"/>
              </a:rPr>
              <a:t>	Lớp: A03				Nhóm 08</a:t>
            </a:r>
          </a:p>
        </p:txBody>
      </p:sp>
      <p:pic>
        <p:nvPicPr>
          <p:cNvPr id="10" name="Isaac Shepard - Letting Go">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0229" y="-609600"/>
            <a:ext cx="609600" cy="609600"/>
          </a:xfrm>
          <a:prstGeom prst="rect">
            <a:avLst/>
          </a:prstGeom>
        </p:spPr>
      </p:pic>
      <p:sp>
        <p:nvSpPr>
          <p:cNvPr id="24" name="文本框 23"/>
          <p:cNvSpPr txBox="1"/>
          <p:nvPr/>
        </p:nvSpPr>
        <p:spPr>
          <a:xfrm>
            <a:off x="0" y="78994"/>
            <a:ext cx="12192000" cy="46037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err="1">
                <a:solidFill>
                  <a:schemeClr val="bg1"/>
                </a:solidFill>
                <a:effectLst>
                  <a:outerShdw blurRad="419100" dist="38100" dir="2700000" algn="tl">
                    <a:srgbClr val="000000">
                      <a:alpha val="43137"/>
                    </a:srgbClr>
                  </a:outerShdw>
                </a:effectLst>
                <a:ea typeface="Microsoft YaHei" panose="020B0503020204020204" pitchFamily="34" charset="-122"/>
              </a:rPr>
              <a:t>Trường</a:t>
            </a:r>
            <a:r>
              <a:rPr lang="en-US" altLang="zh-CN" sz="2400" b="1" dirty="0">
                <a:solidFill>
                  <a:schemeClr val="bg1"/>
                </a:solidFill>
                <a:effectLst>
                  <a:outerShdw blurRad="419100" dist="38100" dir="2700000" algn="tl">
                    <a:srgbClr val="000000">
                      <a:alpha val="43137"/>
                    </a:srgbClr>
                  </a:outerShdw>
                </a:effectLst>
                <a:ea typeface="Microsoft YaHei" panose="020B0503020204020204" pitchFamily="34" charset="-122"/>
              </a:rPr>
              <a:t> </a:t>
            </a:r>
            <a:r>
              <a:rPr lang="en-US" altLang="zh-CN" sz="2400" b="1" dirty="0" err="1">
                <a:solidFill>
                  <a:schemeClr val="bg1"/>
                </a:solidFill>
                <a:effectLst>
                  <a:outerShdw blurRad="419100" dist="38100" dir="2700000" algn="tl">
                    <a:srgbClr val="000000">
                      <a:alpha val="43137"/>
                    </a:srgbClr>
                  </a:outerShdw>
                </a:effectLst>
                <a:ea typeface="Microsoft YaHei" panose="020B0503020204020204" pitchFamily="34" charset="-122"/>
              </a:rPr>
              <a:t>Đại</a:t>
            </a:r>
            <a:r>
              <a:rPr lang="en-US" altLang="zh-CN" sz="2400" b="1" dirty="0">
                <a:solidFill>
                  <a:schemeClr val="bg1"/>
                </a:solidFill>
                <a:effectLst>
                  <a:outerShdw blurRad="419100" dist="38100" dir="2700000" algn="tl">
                    <a:srgbClr val="000000">
                      <a:alpha val="43137"/>
                    </a:srgbClr>
                  </a:outerShdw>
                </a:effectLst>
                <a:ea typeface="Microsoft YaHei" panose="020B0503020204020204" pitchFamily="34" charset="-122"/>
              </a:rPr>
              <a:t> </a:t>
            </a:r>
            <a:r>
              <a:rPr lang="en-US" altLang="zh-CN" sz="2400" b="1" dirty="0" err="1">
                <a:solidFill>
                  <a:schemeClr val="bg1"/>
                </a:solidFill>
                <a:effectLst>
                  <a:outerShdw blurRad="419100" dist="38100" dir="2700000" algn="tl">
                    <a:srgbClr val="000000">
                      <a:alpha val="43137"/>
                    </a:srgbClr>
                  </a:outerShdw>
                </a:effectLst>
                <a:ea typeface="Microsoft YaHei" panose="020B0503020204020204" pitchFamily="34" charset="-122"/>
              </a:rPr>
              <a:t>học</a:t>
            </a:r>
            <a:r>
              <a:rPr lang="en-US" altLang="zh-CN" sz="2400" b="1" dirty="0">
                <a:solidFill>
                  <a:schemeClr val="bg1"/>
                </a:solidFill>
                <a:effectLst>
                  <a:outerShdw blurRad="419100" dist="38100" dir="2700000" algn="tl">
                    <a:srgbClr val="000000">
                      <a:alpha val="43137"/>
                    </a:srgbClr>
                  </a:outerShdw>
                </a:effectLst>
                <a:ea typeface="Microsoft YaHei" panose="020B0503020204020204" pitchFamily="34" charset="-122"/>
              </a:rPr>
              <a:t> </a:t>
            </a:r>
            <a:r>
              <a:rPr lang="en-US" altLang="zh-CN" sz="2400" b="1" dirty="0" err="1">
                <a:solidFill>
                  <a:schemeClr val="bg1"/>
                </a:solidFill>
                <a:effectLst>
                  <a:outerShdw blurRad="419100" dist="38100" dir="2700000" algn="tl">
                    <a:srgbClr val="000000">
                      <a:alpha val="43137"/>
                    </a:srgbClr>
                  </a:outerShdw>
                </a:effectLst>
                <a:ea typeface="Microsoft YaHei" panose="020B0503020204020204" pitchFamily="34" charset="-122"/>
              </a:rPr>
              <a:t>Bách</a:t>
            </a:r>
            <a:r>
              <a:rPr lang="en-US" altLang="zh-CN" sz="2400" b="1" dirty="0">
                <a:solidFill>
                  <a:schemeClr val="bg1"/>
                </a:solidFill>
                <a:effectLst>
                  <a:outerShdw blurRad="419100" dist="38100" dir="2700000" algn="tl">
                    <a:srgbClr val="000000">
                      <a:alpha val="43137"/>
                    </a:srgbClr>
                  </a:outerShdw>
                </a:effectLst>
                <a:ea typeface="Microsoft YaHei" panose="020B0503020204020204" pitchFamily="34" charset="-122"/>
              </a:rPr>
              <a:t> Khoa - Đại Học Quốc Gia </a:t>
            </a:r>
            <a:r>
              <a:rPr lang="en-US" altLang="zh-CN" sz="2400" b="1" dirty="0" err="1">
                <a:solidFill>
                  <a:schemeClr val="bg1"/>
                </a:solidFill>
                <a:effectLst>
                  <a:outerShdw blurRad="419100" dist="38100" dir="2700000" algn="tl">
                    <a:srgbClr val="000000">
                      <a:alpha val="43137"/>
                    </a:srgbClr>
                  </a:outerShdw>
                </a:effectLst>
                <a:ea typeface="Microsoft YaHei" panose="020B0503020204020204" pitchFamily="34" charset="-122"/>
              </a:rPr>
              <a:t>Tp.HCM</a:t>
            </a:r>
            <a:endParaRPr kumimoji="0" lang="zh-CN" altLang="en-US" sz="2400" b="1" i="0" u="none" strike="noStrike" kern="1200" cap="none" spc="0" normalizeH="0" baseline="0" noProof="0" dirty="0">
              <a:ln>
                <a:noFill/>
              </a:ln>
              <a:solidFill>
                <a:schemeClr val="bg1"/>
              </a:solidFill>
              <a:effectLst>
                <a:outerShdw blurRad="419100" dist="38100" dir="2700000" algn="tl">
                  <a:srgbClr val="000000">
                    <a:alpha val="43137"/>
                  </a:srgbClr>
                </a:outerShdw>
              </a:effectLst>
              <a:uLnTx/>
              <a:uFillTx/>
              <a:ea typeface="Microsoft YaHei" panose="020B0503020204020204" pitchFamily="34" charset="-122"/>
            </a:endParaRPr>
          </a:p>
        </p:txBody>
      </p:sp>
      <p:sp>
        <p:nvSpPr>
          <p:cNvPr id="14" name="文本框 23"/>
          <p:cNvSpPr txBox="1"/>
          <p:nvPr/>
        </p:nvSpPr>
        <p:spPr>
          <a:xfrm>
            <a:off x="0" y="539142"/>
            <a:ext cx="12192000" cy="40011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chemeClr val="bg1"/>
                </a:solidFill>
                <a:effectLst>
                  <a:outerShdw blurRad="419100" dist="38100" dir="2700000" algn="tl">
                    <a:srgbClr val="000000">
                      <a:alpha val="43137"/>
                    </a:srgbClr>
                  </a:outerShdw>
                </a:effectLst>
                <a:ea typeface="Microsoft YaHei" panose="020B0503020204020204" pitchFamily="34" charset="-122"/>
              </a:rPr>
              <a:t>Khoa </a:t>
            </a:r>
            <a:r>
              <a:rPr lang="en-US" altLang="zh-CN" sz="2000" b="1" dirty="0" err="1">
                <a:solidFill>
                  <a:schemeClr val="bg1"/>
                </a:solidFill>
                <a:effectLst>
                  <a:outerShdw blurRad="419100" dist="38100" dir="2700000" algn="tl">
                    <a:srgbClr val="000000">
                      <a:alpha val="43137"/>
                    </a:srgbClr>
                  </a:outerShdw>
                </a:effectLst>
                <a:ea typeface="Microsoft YaHei" panose="020B0503020204020204" pitchFamily="34" charset="-122"/>
              </a:rPr>
              <a:t>Điện</a:t>
            </a:r>
            <a:r>
              <a:rPr lang="en-US" altLang="zh-CN" sz="2000" b="1" dirty="0">
                <a:solidFill>
                  <a:schemeClr val="bg1"/>
                </a:solidFill>
                <a:effectLst>
                  <a:outerShdw blurRad="419100" dist="38100" dir="2700000" algn="tl">
                    <a:srgbClr val="000000">
                      <a:alpha val="43137"/>
                    </a:srgbClr>
                  </a:outerShdw>
                </a:effectLst>
                <a:ea typeface="Microsoft YaHei" panose="020B0503020204020204" pitchFamily="34" charset="-122"/>
              </a:rPr>
              <a:t> – </a:t>
            </a:r>
            <a:r>
              <a:rPr lang="en-US" altLang="zh-CN" sz="2000" b="1" dirty="0" err="1">
                <a:solidFill>
                  <a:schemeClr val="bg1"/>
                </a:solidFill>
                <a:effectLst>
                  <a:outerShdw blurRad="419100" dist="38100" dir="2700000" algn="tl">
                    <a:srgbClr val="000000">
                      <a:alpha val="43137"/>
                    </a:srgbClr>
                  </a:outerShdw>
                </a:effectLst>
                <a:ea typeface="Microsoft YaHei" panose="020B0503020204020204" pitchFamily="34" charset="-122"/>
              </a:rPr>
              <a:t>Điện</a:t>
            </a:r>
            <a:r>
              <a:rPr lang="en-US" altLang="zh-CN" sz="2000" b="1" dirty="0">
                <a:solidFill>
                  <a:schemeClr val="bg1"/>
                </a:solidFill>
                <a:effectLst>
                  <a:outerShdw blurRad="419100" dist="38100" dir="2700000" algn="tl">
                    <a:srgbClr val="000000">
                      <a:alpha val="43137"/>
                    </a:srgbClr>
                  </a:outerShdw>
                </a:effectLst>
                <a:ea typeface="Microsoft YaHei" panose="020B0503020204020204" pitchFamily="34" charset="-122"/>
              </a:rPr>
              <a:t> </a:t>
            </a:r>
            <a:r>
              <a:rPr lang="en-US" altLang="zh-CN" sz="2000" b="1" dirty="0" err="1">
                <a:solidFill>
                  <a:schemeClr val="bg1"/>
                </a:solidFill>
                <a:effectLst>
                  <a:outerShdw blurRad="419100" dist="38100" dir="2700000" algn="tl">
                    <a:srgbClr val="000000">
                      <a:alpha val="43137"/>
                    </a:srgbClr>
                  </a:outerShdw>
                </a:effectLst>
                <a:ea typeface="Microsoft YaHei" panose="020B0503020204020204" pitchFamily="34" charset="-122"/>
              </a:rPr>
              <a:t>tử</a:t>
            </a:r>
            <a:endParaRPr kumimoji="0" lang="zh-CN" altLang="en-US" sz="2000" b="1" i="0" u="none" strike="noStrike" kern="1200" cap="none" spc="0" normalizeH="0" baseline="0" noProof="0" dirty="0">
              <a:ln>
                <a:noFill/>
              </a:ln>
              <a:solidFill>
                <a:schemeClr val="bg1"/>
              </a:solidFill>
              <a:effectLst>
                <a:outerShdw blurRad="419100" dist="38100" dir="2700000" algn="tl">
                  <a:srgbClr val="000000">
                    <a:alpha val="43137"/>
                  </a:srgbClr>
                </a:outerShdw>
              </a:effectLst>
              <a:uLnTx/>
              <a:uFillTx/>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10"/>
                                        </p:tgtEl>
                                      </p:cBhvr>
                                    </p:cmd>
                                  </p:childTnLst>
                                </p:cTn>
                              </p:par>
                              <p:par>
                                <p:cTn id="7" presetID="2" presetClass="entr" presetSubtype="8"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anim calcmode="lin" valueType="num">
                                      <p:cBhvr additive="base">
                                        <p:cTn id="9" dur="500" fill="hold"/>
                                        <p:tgtEl>
                                          <p:spTgt spid="20"/>
                                        </p:tgtEl>
                                        <p:attrNameLst>
                                          <p:attrName>ppt_x</p:attrName>
                                        </p:attrNameLst>
                                      </p:cBhvr>
                                      <p:tavLst>
                                        <p:tav tm="0">
                                          <p:val>
                                            <p:strVal val="0-#ppt_w/2"/>
                                          </p:val>
                                        </p:tav>
                                        <p:tav tm="100000">
                                          <p:val>
                                            <p:strVal val="#ppt_x"/>
                                          </p:val>
                                        </p:tav>
                                      </p:tavLst>
                                    </p:anim>
                                    <p:anim calcmode="lin" valueType="num">
                                      <p:cBhvr additive="base">
                                        <p:cTn id="10" dur="500" fill="hold"/>
                                        <p:tgtEl>
                                          <p:spTgt spid="20"/>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childTnLst>
                          </p:cTn>
                        </p:par>
                        <p:par>
                          <p:cTn id="15" fill="hold">
                            <p:stCondLst>
                              <p:cond delay="0"/>
                            </p:stCondLst>
                            <p:childTnLst>
                              <p:par>
                                <p:cTn id="16" presetID="2" presetClass="entr" presetSubtype="2"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1+#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4"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left)">
                                      <p:cBhvr>
                                        <p:cTn id="28" dur="500"/>
                                        <p:tgtEl>
                                          <p:spTgt spid="4"/>
                                        </p:tgtEl>
                                      </p:cBhvr>
                                    </p:animEffect>
                                  </p:childTnLst>
                                </p:cTn>
                              </p:par>
                            </p:childTnLst>
                          </p:cTn>
                        </p:par>
                        <p:par>
                          <p:cTn id="29" fill="hold">
                            <p:stCondLst>
                              <p:cond delay="1500"/>
                            </p:stCondLst>
                            <p:childTnLst>
                              <p:par>
                                <p:cTn id="30" presetID="2" presetClass="entr" presetSubtype="2"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1+#ppt_w/2"/>
                                          </p:val>
                                        </p:tav>
                                        <p:tav tm="100000">
                                          <p:val>
                                            <p:strVal val="#ppt_x"/>
                                          </p:val>
                                        </p:tav>
                                      </p:tavLst>
                                    </p:anim>
                                    <p:anim calcmode="lin" valueType="num">
                                      <p:cBhvr additive="base">
                                        <p:cTn id="33"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4" repeatCount="indefinite" fill="hold" display="0">
                  <p:stCondLst>
                    <p:cond delay="indefinite"/>
                  </p:stCondLst>
                  <p:endCondLst>
                    <p:cond evt="onStopAudio" delay="0">
                      <p:tgtEl>
                        <p:sldTgt/>
                      </p:tgtEl>
                    </p:cond>
                  </p:endCondLst>
                </p:cTn>
                <p:tgtEl>
                  <p:spTgt spid="10"/>
                </p:tgtEl>
              </p:cMediaNode>
            </p:audio>
          </p:childTnLst>
        </p:cTn>
      </p:par>
    </p:tnLst>
    <p:bldLst>
      <p:bldP spid="20" grpId="0" animBg="1"/>
      <p:bldP spid="16" grpId="0" animBg="1"/>
      <p:bldP spid="3" grpId="0" bldLvl="0" animBg="1"/>
      <p:bldP spid="4" grpId="0"/>
      <p:bldP spid="24"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9582" y="2847022"/>
            <a:ext cx="1740535" cy="1861185"/>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03</a:t>
            </a:r>
            <a:endParaRPr lang="zh-CN" altLang="en-US" sz="11500" dirty="0">
              <a:solidFill>
                <a:schemeClr val="bg1"/>
              </a:solidFill>
              <a:latin typeface="Impact" panose="020B0806030902050204" pitchFamily="34" charset="0"/>
            </a:endParaRPr>
          </a:p>
        </p:txBody>
      </p:sp>
      <p:sp>
        <p:nvSpPr>
          <p:cNvPr id="4" name="文本框 3"/>
          <p:cNvSpPr txBox="1"/>
          <p:nvPr/>
        </p:nvSpPr>
        <p:spPr>
          <a:xfrm>
            <a:off x="5039995" y="2742565"/>
            <a:ext cx="6614795" cy="2306955"/>
          </a:xfrm>
          <a:prstGeom prst="rect">
            <a:avLst/>
          </a:prstGeom>
          <a:noFill/>
        </p:spPr>
        <p:txBody>
          <a:bodyPr wrap="square" rtlCol="0">
            <a:spAutoFit/>
            <a:scene3d>
              <a:camera prst="orthographicFront"/>
              <a:lightRig rig="threePt" dir="t"/>
            </a:scene3d>
            <a:sp3d contourW="12700"/>
          </a:bodyPr>
          <a:lstStyle/>
          <a:p>
            <a:r>
              <a:rPr lang="en-US" altLang="zh-CN" sz="7200" b="1" dirty="0">
                <a:solidFill>
                  <a:schemeClr val="tx1">
                    <a:lumMod val="75000"/>
                    <a:lumOff val="25000"/>
                  </a:schemeClr>
                </a:solidFill>
                <a:ea typeface="+mj-ea"/>
              </a:rPr>
              <a:t>QUÁ TRÌNH</a:t>
            </a:r>
          </a:p>
          <a:p>
            <a:r>
              <a:rPr lang="en-US" altLang="zh-CN" sz="7200" b="1" dirty="0">
                <a:solidFill>
                  <a:schemeClr val="tx1">
                    <a:lumMod val="75000"/>
                    <a:lumOff val="25000"/>
                  </a:schemeClr>
                </a:solidFill>
                <a:ea typeface="+mj-ea"/>
              </a:rPr>
              <a:t>	THỰC HIỆN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8" grpId="0" bldLvl="0" animBg="1"/>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24739" y="1271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2" name="矩形 31"/>
          <p:cNvSpPr/>
          <p:nvPr/>
        </p:nvSpPr>
        <p:spPr>
          <a:xfrm>
            <a:off x="351739" y="1398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01</a:t>
            </a:r>
          </a:p>
        </p:txBody>
      </p:sp>
      <p:sp>
        <p:nvSpPr>
          <p:cNvPr id="3" name="文本框 15"/>
          <p:cNvSpPr txBox="1"/>
          <p:nvPr/>
        </p:nvSpPr>
        <p:spPr>
          <a:xfrm>
            <a:off x="3796996" y="248373"/>
            <a:ext cx="623813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TỔNG QUÁT</a:t>
            </a:r>
          </a:p>
        </p:txBody>
      </p:sp>
      <p:sp>
        <p:nvSpPr>
          <p:cNvPr id="13" name="Rounded Rectangle 12"/>
          <p:cNvSpPr/>
          <p:nvPr/>
        </p:nvSpPr>
        <p:spPr>
          <a:xfrm>
            <a:off x="216535" y="3123565"/>
            <a:ext cx="2283460" cy="132461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ounded Rectangle 14"/>
          <p:cNvSpPr/>
          <p:nvPr/>
        </p:nvSpPr>
        <p:spPr>
          <a:xfrm>
            <a:off x="3355340" y="3124200"/>
            <a:ext cx="2303145" cy="132397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ounded Rectangle 15"/>
          <p:cNvSpPr/>
          <p:nvPr/>
        </p:nvSpPr>
        <p:spPr>
          <a:xfrm>
            <a:off x="6511925" y="3128645"/>
            <a:ext cx="2171700" cy="13195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ounded Rectangle 16"/>
          <p:cNvSpPr/>
          <p:nvPr/>
        </p:nvSpPr>
        <p:spPr>
          <a:xfrm>
            <a:off x="9692640" y="3080385"/>
            <a:ext cx="2237105" cy="131953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ight Arrow 21"/>
          <p:cNvSpPr/>
          <p:nvPr/>
        </p:nvSpPr>
        <p:spPr>
          <a:xfrm>
            <a:off x="2646680" y="3608705"/>
            <a:ext cx="619125" cy="354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8895080" y="3562985"/>
            <a:ext cx="619125" cy="354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5786755" y="3608705"/>
            <a:ext cx="619125" cy="3549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文本框 13"/>
          <p:cNvSpPr txBox="1"/>
          <p:nvPr/>
        </p:nvSpPr>
        <p:spPr>
          <a:xfrm>
            <a:off x="224790" y="3232785"/>
            <a:ext cx="2282825" cy="1014730"/>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THU THẬP DỮ LIỆU</a:t>
            </a:r>
          </a:p>
        </p:txBody>
      </p:sp>
      <p:sp>
        <p:nvSpPr>
          <p:cNvPr id="26" name="文本框 13"/>
          <p:cNvSpPr txBox="1"/>
          <p:nvPr/>
        </p:nvSpPr>
        <p:spPr>
          <a:xfrm>
            <a:off x="9561195" y="3233420"/>
            <a:ext cx="2499360" cy="1014730"/>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XÂY DỰNG APP</a:t>
            </a:r>
          </a:p>
        </p:txBody>
      </p:sp>
      <p:sp>
        <p:nvSpPr>
          <p:cNvPr id="28" name="文本框 13"/>
          <p:cNvSpPr txBox="1"/>
          <p:nvPr/>
        </p:nvSpPr>
        <p:spPr>
          <a:xfrm>
            <a:off x="6300470" y="3463925"/>
            <a:ext cx="2594610" cy="553085"/>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TRAINING</a:t>
            </a:r>
          </a:p>
        </p:txBody>
      </p:sp>
      <p:sp>
        <p:nvSpPr>
          <p:cNvPr id="29" name="文本框 13"/>
          <p:cNvSpPr txBox="1"/>
          <p:nvPr/>
        </p:nvSpPr>
        <p:spPr>
          <a:xfrm>
            <a:off x="3354705" y="3232785"/>
            <a:ext cx="2303780" cy="1014730"/>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TIỀN </a:t>
            </a:r>
          </a:p>
          <a:p>
            <a:pPr algn="ctr"/>
            <a:r>
              <a:rPr lang="en-US" altLang="zh-CN" sz="3000" b="1" dirty="0">
                <a:solidFill>
                  <a:schemeClr val="bg1"/>
                </a:solidFill>
                <a:latin typeface="+mn-ea"/>
                <a:cs typeface="经典综艺体简" panose="02010609000101010101" pitchFamily="49" charset="-122"/>
              </a:rPr>
              <a:t>XỬ LÝ</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24739" y="1271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2" name="矩形 31"/>
          <p:cNvSpPr/>
          <p:nvPr/>
        </p:nvSpPr>
        <p:spPr>
          <a:xfrm>
            <a:off x="351739" y="1398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01</a:t>
            </a:r>
          </a:p>
        </p:txBody>
      </p:sp>
      <p:sp>
        <p:nvSpPr>
          <p:cNvPr id="3" name="文本框 15"/>
          <p:cNvSpPr txBox="1"/>
          <p:nvPr/>
        </p:nvSpPr>
        <p:spPr>
          <a:xfrm>
            <a:off x="3796996" y="248373"/>
            <a:ext cx="623813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THU THẬP DỮ LIỆU</a:t>
            </a:r>
          </a:p>
        </p:txBody>
      </p:sp>
      <p:pic>
        <p:nvPicPr>
          <p:cNvPr id="27" name="Picture Placeholder 26"/>
          <p:cNvPicPr>
            <a:picLocks noGrp="1" noChangeAspect="1"/>
          </p:cNvPicPr>
          <p:nvPr>
            <p:ph type="pic" sz="quarter" idx="12"/>
          </p:nvPr>
        </p:nvPicPr>
        <p:blipFill>
          <a:blip r:embed="rId2"/>
          <a:stretch>
            <a:fillRect/>
          </a:stretch>
        </p:blipFill>
        <p:spPr>
          <a:xfrm>
            <a:off x="7019290" y="1135380"/>
            <a:ext cx="4700905" cy="5488940"/>
          </a:xfrm>
          <a:prstGeom prst="rect">
            <a:avLst/>
          </a:prstGeom>
        </p:spPr>
      </p:pic>
      <p:sp>
        <p:nvSpPr>
          <p:cNvPr id="30" name="Right Arrow 29"/>
          <p:cNvSpPr/>
          <p:nvPr/>
        </p:nvSpPr>
        <p:spPr>
          <a:xfrm>
            <a:off x="5071110" y="3601085"/>
            <a:ext cx="1876425" cy="841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Placeholder 32" descr="img_957"/>
          <p:cNvPicPr>
            <a:picLocks noGrp="1" noChangeAspect="1"/>
          </p:cNvPicPr>
          <p:nvPr>
            <p:ph type="pic" sz="quarter" idx="11"/>
          </p:nvPr>
        </p:nvPicPr>
        <p:blipFill>
          <a:blip r:embed="rId3"/>
          <a:stretch>
            <a:fillRect/>
          </a:stretch>
        </p:blipFill>
        <p:spPr>
          <a:xfrm>
            <a:off x="452120" y="1271270"/>
            <a:ext cx="4198620" cy="5347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24739" y="1271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2" name="矩形 31"/>
          <p:cNvSpPr/>
          <p:nvPr/>
        </p:nvSpPr>
        <p:spPr>
          <a:xfrm>
            <a:off x="351739" y="1398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02</a:t>
            </a:r>
          </a:p>
        </p:txBody>
      </p:sp>
      <p:sp>
        <p:nvSpPr>
          <p:cNvPr id="3"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TIỀN XỬ LÍ DỮ LIỆU</a:t>
            </a:r>
          </a:p>
        </p:txBody>
      </p:sp>
      <p:pic>
        <p:nvPicPr>
          <p:cNvPr id="10" name="Picture Placeholder 9"/>
          <p:cNvPicPr>
            <a:picLocks noGrp="1" noChangeAspect="1"/>
          </p:cNvPicPr>
          <p:nvPr>
            <p:ph type="pic" sz="quarter" idx="10"/>
          </p:nvPr>
        </p:nvPicPr>
        <p:blipFill>
          <a:blip r:embed="rId3"/>
          <a:stretch>
            <a:fillRect/>
          </a:stretch>
        </p:blipFill>
        <p:spPr>
          <a:xfrm>
            <a:off x="864870" y="1398270"/>
            <a:ext cx="10300970" cy="5052060"/>
          </a:xfrm>
          <a:prstGeom prst="rect">
            <a:avLst/>
          </a:prstGeom>
        </p:spPr>
      </p:pic>
      <p:pic>
        <p:nvPicPr>
          <p:cNvPr id="5" name="Picture Placeholder 4"/>
          <p:cNvPicPr>
            <a:picLocks noChangeAspect="1"/>
          </p:cNvPicPr>
          <p:nvPr/>
        </p:nvPicPr>
        <p:blipFill>
          <a:blip r:embed="rId4"/>
          <a:stretch>
            <a:fillRect/>
          </a:stretch>
        </p:blipFill>
        <p:spPr>
          <a:xfrm>
            <a:off x="884555" y="1271270"/>
            <a:ext cx="10422890" cy="5386070"/>
          </a:xfrm>
          <a:prstGeom prst="rect">
            <a:avLst/>
          </a:prstGeom>
        </p:spPr>
      </p:pic>
      <p:graphicFrame>
        <p:nvGraphicFramePr>
          <p:cNvPr id="8" name="Object 7"/>
          <p:cNvGraphicFramePr>
            <a:graphicFrameLocks noChangeAspect="1"/>
          </p:cNvGraphicFramePr>
          <p:nvPr/>
        </p:nvGraphicFramePr>
        <p:xfrm>
          <a:off x="1498600" y="1398270"/>
          <a:ext cx="9662795" cy="5611495"/>
        </p:xfrm>
        <a:graphic>
          <a:graphicData uri="http://schemas.openxmlformats.org/presentationml/2006/ole">
            <mc:AlternateContent xmlns:mc="http://schemas.openxmlformats.org/markup-compatibility/2006">
              <mc:Choice xmlns:v="urn:schemas-microsoft-com:vml" Requires="v">
                <p:oleObj spid="_x0000_s1031" r:id="rId5" imgW="11271250" imgH="6545580" progId="Paint.Picture">
                  <p:embed/>
                </p:oleObj>
              </mc:Choice>
              <mc:Fallback>
                <p:oleObj r:id="rId5" imgW="11271250" imgH="6545580" progId="Paint.Picture">
                  <p:embed/>
                  <p:pic>
                    <p:nvPicPr>
                      <p:cNvPr id="0" name="Picture 8"/>
                      <p:cNvPicPr/>
                      <p:nvPr/>
                    </p:nvPicPr>
                    <p:blipFill>
                      <a:blip r:embed="rId6"/>
                      <a:stretch>
                        <a:fillRect/>
                      </a:stretch>
                    </p:blipFill>
                    <p:spPr>
                      <a:xfrm>
                        <a:off x="1498600" y="1398270"/>
                        <a:ext cx="9662795" cy="561149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500" fill="hold">
                                          <p:stCondLst>
                                            <p:cond delay="0"/>
                                          </p:stCondLst>
                                        </p:cTn>
                                        <p:tgtEl>
                                          <p:spTgt spid="10"/>
                                        </p:tgtEl>
                                        <p:attrNameLst>
                                          <p:attrName>style.visibility</p:attrName>
                                        </p:attrNameLst>
                                      </p:cBhvr>
                                      <p:to>
                                        <p:strVal val="visible"/>
                                      </p:to>
                                    </p:set>
                                    <p:animEffect transition="in" filter="diamond(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32" fill="hold" nodeType="clickEffect">
                                  <p:stCondLst>
                                    <p:cond delay="0"/>
                                  </p:stCondLst>
                                  <p:childTnLst>
                                    <p:animEffect transition="out" filter="diamond(out)">
                                      <p:cBhvr>
                                        <p:cTn id="11" dur="500"/>
                                        <p:tgtEl>
                                          <p:spTgt spid="10"/>
                                        </p:tgtEl>
                                      </p:cBhvr>
                                    </p:animEffect>
                                    <p:set>
                                      <p:cBhvr>
                                        <p:cTn id="12" dur="1" fill="hold">
                                          <p:stCondLst>
                                            <p:cond delay="500"/>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500" fill="hold">
                                          <p:stCondLst>
                                            <p:cond delay="0"/>
                                          </p:stCondLst>
                                        </p:cTn>
                                        <p:tgtEl>
                                          <p:spTgt spid="5"/>
                                        </p:tgtEl>
                                        <p:attrNameLst>
                                          <p:attrName>style.visibility</p:attrName>
                                        </p:attrNameLst>
                                      </p:cBhvr>
                                      <p:to>
                                        <p:strVal val="visible"/>
                                      </p:to>
                                    </p:set>
                                    <p:animEffect transition="in" filter="diamond(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xit" presetSubtype="32" fill="hold" nodeType="clickEffect">
                                  <p:stCondLst>
                                    <p:cond delay="0"/>
                                  </p:stCondLst>
                                  <p:childTnLst>
                                    <p:animEffect transition="out" filter="diamond(out)">
                                      <p:cBhvr>
                                        <p:cTn id="21" dur="500"/>
                                        <p:tgtEl>
                                          <p:spTgt spid="5"/>
                                        </p:tgtEl>
                                      </p:cBhvr>
                                    </p:animEffect>
                                    <p:set>
                                      <p:cBhvr>
                                        <p:cTn id="22" dur="1" fill="hold">
                                          <p:stCondLst>
                                            <p:cond delay="50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500" fill="hold">
                                          <p:stCondLst>
                                            <p:cond delay="0"/>
                                          </p:stCondLst>
                                        </p:cTn>
                                        <p:tgtEl>
                                          <p:spTgt spid="8"/>
                                        </p:tgtEl>
                                        <p:attrNameLst>
                                          <p:attrName>style.visibility</p:attrName>
                                        </p:attrNameLst>
                                      </p:cBhvr>
                                      <p:to>
                                        <p:strVal val="visible"/>
                                      </p:to>
                                    </p:set>
                                    <p:animEffect transition="in" filter="diamond(i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24739" y="1271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2" name="矩形 31"/>
          <p:cNvSpPr/>
          <p:nvPr/>
        </p:nvSpPr>
        <p:spPr>
          <a:xfrm>
            <a:off x="351739" y="1398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03</a:t>
            </a:r>
          </a:p>
        </p:txBody>
      </p:sp>
      <p:sp>
        <p:nvSpPr>
          <p:cNvPr id="3"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HUẤN LUYỆN MÔ HÌNH</a:t>
            </a:r>
          </a:p>
        </p:txBody>
      </p:sp>
      <p:sp>
        <p:nvSpPr>
          <p:cNvPr id="9" name="Rounded Rectangle 8"/>
          <p:cNvSpPr/>
          <p:nvPr/>
        </p:nvSpPr>
        <p:spPr>
          <a:xfrm>
            <a:off x="224790" y="1694815"/>
            <a:ext cx="3458845" cy="437070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文本框 13"/>
          <p:cNvSpPr txBox="1"/>
          <p:nvPr/>
        </p:nvSpPr>
        <p:spPr>
          <a:xfrm>
            <a:off x="416560" y="2921635"/>
            <a:ext cx="3075305" cy="1753235"/>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DATA </a:t>
            </a:r>
          </a:p>
          <a:p>
            <a:pPr algn="ctr"/>
            <a:r>
              <a:rPr lang="en-US" altLang="zh-CN" sz="7200" b="1" dirty="0">
                <a:solidFill>
                  <a:schemeClr val="bg1"/>
                </a:solidFill>
                <a:latin typeface="+mn-ea"/>
                <a:cs typeface="经典综艺体简" panose="02010609000101010101" pitchFamily="49" charset="-122"/>
              </a:rPr>
              <a:t>7722</a:t>
            </a:r>
          </a:p>
        </p:txBody>
      </p:sp>
      <p:sp>
        <p:nvSpPr>
          <p:cNvPr id="19" name="文本框 13"/>
          <p:cNvSpPr txBox="1"/>
          <p:nvPr/>
        </p:nvSpPr>
        <p:spPr>
          <a:xfrm>
            <a:off x="6039485" y="1622425"/>
            <a:ext cx="2044065" cy="1291590"/>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TRAINING</a:t>
            </a:r>
            <a:r>
              <a:rPr lang="en-US" altLang="zh-CN" sz="4800" b="1" dirty="0">
                <a:solidFill>
                  <a:schemeClr val="bg1"/>
                </a:solidFill>
                <a:latin typeface="+mn-ea"/>
                <a:cs typeface="经典综艺体简" panose="02010609000101010101" pitchFamily="49" charset="-122"/>
              </a:rPr>
              <a:t>01</a:t>
            </a:r>
          </a:p>
        </p:txBody>
      </p:sp>
      <p:sp>
        <p:nvSpPr>
          <p:cNvPr id="20" name="Rounded Rectangle 19"/>
          <p:cNvSpPr/>
          <p:nvPr/>
        </p:nvSpPr>
        <p:spPr>
          <a:xfrm>
            <a:off x="5581650" y="1694815"/>
            <a:ext cx="2689225" cy="121983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文本框 13"/>
          <p:cNvSpPr txBox="1"/>
          <p:nvPr/>
        </p:nvSpPr>
        <p:spPr>
          <a:xfrm>
            <a:off x="5919470" y="1694815"/>
            <a:ext cx="2012950" cy="107632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chemeClr val="bg1"/>
                </a:solidFill>
                <a:latin typeface="+mn-ea"/>
                <a:cs typeface="经典综艺体简" panose="02010609000101010101" pitchFamily="49" charset="-122"/>
              </a:rPr>
              <a:t>TRAIN </a:t>
            </a:r>
          </a:p>
          <a:p>
            <a:pPr algn="ctr"/>
            <a:r>
              <a:rPr lang="en-US" altLang="zh-CN" sz="3200" b="1" dirty="0">
                <a:solidFill>
                  <a:schemeClr val="bg1"/>
                </a:solidFill>
                <a:latin typeface="+mn-ea"/>
                <a:cs typeface="经典综艺体简" panose="02010609000101010101" pitchFamily="49" charset="-122"/>
              </a:rPr>
              <a:t>6018</a:t>
            </a:r>
          </a:p>
        </p:txBody>
      </p:sp>
      <p:sp>
        <p:nvSpPr>
          <p:cNvPr id="24" name="Right Arrow 23"/>
          <p:cNvSpPr/>
          <p:nvPr/>
        </p:nvSpPr>
        <p:spPr>
          <a:xfrm>
            <a:off x="4102100" y="2164715"/>
            <a:ext cx="1096010" cy="426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ight Arrow 26"/>
          <p:cNvSpPr/>
          <p:nvPr/>
        </p:nvSpPr>
        <p:spPr>
          <a:xfrm>
            <a:off x="4102100" y="3666490"/>
            <a:ext cx="1096010" cy="426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Right Arrow 27"/>
          <p:cNvSpPr/>
          <p:nvPr/>
        </p:nvSpPr>
        <p:spPr>
          <a:xfrm>
            <a:off x="4102100" y="5230495"/>
            <a:ext cx="1096010" cy="42672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文本框 13"/>
          <p:cNvSpPr txBox="1"/>
          <p:nvPr/>
        </p:nvSpPr>
        <p:spPr>
          <a:xfrm>
            <a:off x="5919470" y="4989195"/>
            <a:ext cx="2012950" cy="107632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chemeClr val="bg1"/>
                </a:solidFill>
                <a:latin typeface="+mn-ea"/>
                <a:cs typeface="经典综艺体简" panose="02010609000101010101" pitchFamily="49" charset="-122"/>
              </a:rPr>
              <a:t>TRAIN </a:t>
            </a:r>
          </a:p>
          <a:p>
            <a:pPr algn="ctr"/>
            <a:r>
              <a:rPr lang="en-US" altLang="zh-CN" sz="3200" b="1" dirty="0">
                <a:solidFill>
                  <a:schemeClr val="bg1"/>
                </a:solidFill>
                <a:latin typeface="+mn-ea"/>
                <a:cs typeface="经典综艺体简" panose="02010609000101010101" pitchFamily="49" charset="-122"/>
              </a:rPr>
              <a:t>5810</a:t>
            </a:r>
          </a:p>
        </p:txBody>
      </p:sp>
      <p:sp>
        <p:nvSpPr>
          <p:cNvPr id="35" name="Rounded Rectangle 34"/>
          <p:cNvSpPr/>
          <p:nvPr/>
        </p:nvSpPr>
        <p:spPr>
          <a:xfrm>
            <a:off x="5581650" y="3270250"/>
            <a:ext cx="2689225" cy="121983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6" name="Rounded Rectangle 35"/>
          <p:cNvSpPr/>
          <p:nvPr/>
        </p:nvSpPr>
        <p:spPr>
          <a:xfrm>
            <a:off x="5581015" y="4917440"/>
            <a:ext cx="2689225" cy="121983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文本框 13"/>
          <p:cNvSpPr txBox="1"/>
          <p:nvPr/>
        </p:nvSpPr>
        <p:spPr>
          <a:xfrm>
            <a:off x="5920105" y="3341370"/>
            <a:ext cx="2012950" cy="107632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chemeClr val="bg1"/>
                </a:solidFill>
                <a:latin typeface="+mn-ea"/>
                <a:cs typeface="经典综艺体简" panose="02010609000101010101" pitchFamily="49" charset="-122"/>
              </a:rPr>
              <a:t>VALID </a:t>
            </a:r>
          </a:p>
          <a:p>
            <a:pPr algn="ctr"/>
            <a:r>
              <a:rPr lang="en-US" altLang="zh-CN" sz="3200" b="1" dirty="0">
                <a:solidFill>
                  <a:schemeClr val="bg1"/>
                </a:solidFill>
                <a:latin typeface="+mn-ea"/>
                <a:cs typeface="经典综艺体简" panose="02010609000101010101" pitchFamily="49" charset="-122"/>
              </a:rPr>
              <a:t>1504</a:t>
            </a:r>
          </a:p>
        </p:txBody>
      </p:sp>
      <p:sp>
        <p:nvSpPr>
          <p:cNvPr id="38" name="文本框 13"/>
          <p:cNvSpPr txBox="1"/>
          <p:nvPr/>
        </p:nvSpPr>
        <p:spPr>
          <a:xfrm>
            <a:off x="5918835" y="4989195"/>
            <a:ext cx="2012950" cy="1076325"/>
          </a:xfrm>
          <a:prstGeom prst="rect">
            <a:avLst/>
          </a:prstGeom>
          <a:noFill/>
        </p:spPr>
        <p:txBody>
          <a:bodyPr wrap="square" rtlCol="0">
            <a:spAutoFit/>
            <a:scene3d>
              <a:camera prst="orthographicFront"/>
              <a:lightRig rig="threePt" dir="t"/>
            </a:scene3d>
            <a:sp3d contourW="12700"/>
          </a:bodyPr>
          <a:lstStyle/>
          <a:p>
            <a:pPr algn="ctr"/>
            <a:r>
              <a:rPr lang="en-US" altLang="zh-CN" sz="3200" b="1" dirty="0">
                <a:solidFill>
                  <a:schemeClr val="bg1"/>
                </a:solidFill>
                <a:latin typeface="+mn-ea"/>
                <a:cs typeface="经典综艺体简" panose="02010609000101010101" pitchFamily="49" charset="-122"/>
              </a:rPr>
              <a:t>TEST </a:t>
            </a:r>
          </a:p>
          <a:p>
            <a:pPr algn="ctr"/>
            <a:r>
              <a:rPr lang="en-US" altLang="zh-CN" sz="3200" b="1" dirty="0">
                <a:solidFill>
                  <a:schemeClr val="bg1"/>
                </a:solidFill>
                <a:latin typeface="+mn-ea"/>
                <a:cs typeface="经典综艺体简" panose="02010609000101010101" pitchFamily="49" charset="-122"/>
              </a:rPr>
              <a:t>200</a:t>
            </a:r>
          </a:p>
        </p:txBody>
      </p:sp>
      <p:sp>
        <p:nvSpPr>
          <p:cNvPr id="39" name="Flowchart: Connector 38"/>
          <p:cNvSpPr/>
          <p:nvPr/>
        </p:nvSpPr>
        <p:spPr>
          <a:xfrm>
            <a:off x="8924925" y="2390775"/>
            <a:ext cx="2799715" cy="2708275"/>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文本框 13"/>
          <p:cNvSpPr txBox="1"/>
          <p:nvPr/>
        </p:nvSpPr>
        <p:spPr>
          <a:xfrm>
            <a:off x="9076055" y="2921635"/>
            <a:ext cx="2497455" cy="1568450"/>
          </a:xfrm>
          <a:prstGeom prst="rect">
            <a:avLst/>
          </a:prstGeom>
          <a:noFill/>
        </p:spPr>
        <p:txBody>
          <a:bodyPr wrap="square" rtlCol="0">
            <a:spAutoFit/>
            <a:scene3d>
              <a:camera prst="orthographicFront"/>
              <a:lightRig rig="threePt" dir="t"/>
            </a:scene3d>
            <a:sp3d contourW="12700"/>
          </a:bodyPr>
          <a:lstStyle/>
          <a:p>
            <a:pPr algn="ctr"/>
            <a:r>
              <a:rPr lang="en-US" altLang="zh-CN" sz="4800" b="1" dirty="0">
                <a:solidFill>
                  <a:schemeClr val="bg1"/>
                </a:solidFill>
                <a:latin typeface="+mn-ea"/>
                <a:cs typeface="经典综艺体简" panose="02010609000101010101" pitchFamily="49" charset="-122"/>
              </a:rPr>
              <a:t>12</a:t>
            </a:r>
          </a:p>
          <a:p>
            <a:pPr algn="ctr"/>
            <a:r>
              <a:rPr lang="en-US" altLang="zh-CN" sz="4800" b="1" dirty="0">
                <a:solidFill>
                  <a:schemeClr val="bg1"/>
                </a:solidFill>
                <a:latin typeface="+mn-ea"/>
                <a:cs typeface="经典综艺体简" panose="02010609000101010101" pitchFamily="49" charset="-122"/>
              </a:rPr>
              <a:t>HOURS</a:t>
            </a:r>
          </a:p>
        </p:txBody>
      </p:sp>
      <p:sp>
        <p:nvSpPr>
          <p:cNvPr id="5" name="文本框 13"/>
          <p:cNvSpPr txBox="1"/>
          <p:nvPr/>
        </p:nvSpPr>
        <p:spPr>
          <a:xfrm>
            <a:off x="8527415" y="4490085"/>
            <a:ext cx="3939540" cy="1198880"/>
          </a:xfrm>
          <a:prstGeom prst="rect">
            <a:avLst/>
          </a:prstGeom>
          <a:noFill/>
        </p:spPr>
        <p:txBody>
          <a:bodyPr wrap="square" rtlCol="0">
            <a:spAutoFit/>
            <a:scene3d>
              <a:camera prst="orthographicFront"/>
              <a:lightRig rig="threePt" dir="t"/>
            </a:scene3d>
            <a:sp3d contourW="12700"/>
          </a:bodyPr>
          <a:lstStyle/>
          <a:p>
            <a:pPr algn="ctr"/>
            <a:endParaRPr lang="en-US" altLang="zh-CN" sz="3600" b="1" dirty="0">
              <a:solidFill>
                <a:schemeClr val="bg1"/>
              </a:solidFill>
              <a:latin typeface="+mn-ea"/>
              <a:cs typeface="经典综艺体简" panose="02010609000101010101" pitchFamily="49" charset="-122"/>
            </a:endParaRPr>
          </a:p>
          <a:p>
            <a:pPr algn="ctr"/>
            <a:endParaRPr lang="en-US" altLang="zh-CN" sz="3600" b="1" dirty="0">
              <a:solidFill>
                <a:schemeClr val="bg1"/>
              </a:solidFill>
              <a:latin typeface="+mn-ea"/>
              <a:cs typeface="经典综艺体简" panose="02010609000101010101" pitchFamily="49" charset="-122"/>
            </a:endParaRPr>
          </a:p>
        </p:txBody>
      </p:sp>
      <p:graphicFrame>
        <p:nvGraphicFramePr>
          <p:cNvPr id="6" name="Table 5"/>
          <p:cNvGraphicFramePr/>
          <p:nvPr/>
        </p:nvGraphicFramePr>
        <p:xfrm>
          <a:off x="1802765" y="1821815"/>
          <a:ext cx="9488170" cy="4351655"/>
        </p:xfrm>
        <a:graphic>
          <a:graphicData uri="http://schemas.openxmlformats.org/drawingml/2006/table">
            <a:tbl>
              <a:tblPr firstRow="1" bandRow="1">
                <a:tableStyleId>{5C22544A-7EE6-4342-B048-85BDC9FD1C3A}</a:tableStyleId>
              </a:tblPr>
              <a:tblGrid>
                <a:gridCol w="9488170">
                  <a:extLst>
                    <a:ext uri="{9D8B030D-6E8A-4147-A177-3AD203B41FA5}">
                      <a16:colId xmlns:a16="http://schemas.microsoft.com/office/drawing/2014/main" val="20000"/>
                    </a:ext>
                  </a:extLst>
                </a:gridCol>
              </a:tblGrid>
              <a:tr h="621665">
                <a:tc>
                  <a:txBody>
                    <a:bodyPr/>
                    <a:lstStyle/>
                    <a:p>
                      <a:pPr algn="ctr">
                        <a:buNone/>
                      </a:pPr>
                      <a:r>
                        <a:rPr lang="en-US" altLang="zh-CN" sz="1800" b="1" dirty="0">
                          <a:solidFill>
                            <a:schemeClr val="tx1"/>
                          </a:solidFill>
                          <a:latin typeface="+mn-ea"/>
                          <a:cs typeface="经典综艺体简" panose="02010609000101010101" pitchFamily="49" charset="-122"/>
                          <a:sym typeface="+mn-ea"/>
                        </a:rPr>
                        <a:t>6 CLASSES</a:t>
                      </a:r>
                    </a:p>
                  </a:txBody>
                  <a:tcPr/>
                </a:tc>
                <a:extLst>
                  <a:ext uri="{0D108BD9-81ED-4DB2-BD59-A6C34878D82A}">
                    <a16:rowId xmlns:a16="http://schemas.microsoft.com/office/drawing/2014/main" val="10000"/>
                  </a:ext>
                </a:extLst>
              </a:tr>
              <a:tr h="621665">
                <a:tc>
                  <a:txBody>
                    <a:bodyPr/>
                    <a:lstStyle/>
                    <a:p>
                      <a:pPr algn="ctr">
                        <a:buNone/>
                      </a:pPr>
                      <a:r>
                        <a:rPr lang="en-US" altLang="zh-CN" sz="1800" b="1" dirty="0">
                          <a:solidFill>
                            <a:schemeClr val="tx1"/>
                          </a:solidFill>
                          <a:latin typeface="+mn-ea"/>
                          <a:cs typeface="经典综艺体简" panose="02010609000101010101" pitchFamily="49" charset="-122"/>
                          <a:sym typeface="+mn-ea"/>
                        </a:rPr>
                        <a:t>(6+5)x3 FILTERS TẠI CONV10 VÀ CONV13</a:t>
                      </a:r>
                    </a:p>
                  </a:txBody>
                  <a:tcPr/>
                </a:tc>
                <a:extLst>
                  <a:ext uri="{0D108BD9-81ED-4DB2-BD59-A6C34878D82A}">
                    <a16:rowId xmlns:a16="http://schemas.microsoft.com/office/drawing/2014/main" val="10001"/>
                  </a:ext>
                </a:extLst>
              </a:tr>
              <a:tr h="621665">
                <a:tc>
                  <a:txBody>
                    <a:bodyPr/>
                    <a:lstStyle/>
                    <a:p>
                      <a:pPr algn="ctr">
                        <a:buNone/>
                      </a:pPr>
                      <a:r>
                        <a:rPr lang="en-US" b="1">
                          <a:solidFill>
                            <a:schemeClr val="tx1"/>
                          </a:solidFill>
                        </a:rPr>
                        <a:t>BATCH_SIZE = 64</a:t>
                      </a:r>
                    </a:p>
                  </a:txBody>
                  <a:tcPr/>
                </a:tc>
                <a:extLst>
                  <a:ext uri="{0D108BD9-81ED-4DB2-BD59-A6C34878D82A}">
                    <a16:rowId xmlns:a16="http://schemas.microsoft.com/office/drawing/2014/main" val="10002"/>
                  </a:ext>
                </a:extLst>
              </a:tr>
              <a:tr h="621665">
                <a:tc>
                  <a:txBody>
                    <a:bodyPr/>
                    <a:lstStyle/>
                    <a:p>
                      <a:pPr algn="ctr">
                        <a:buNone/>
                      </a:pPr>
                      <a:r>
                        <a:rPr lang="en-US" altLang="zh-CN" sz="1800" b="1" dirty="0">
                          <a:solidFill>
                            <a:schemeClr val="tx1"/>
                          </a:solidFill>
                          <a:latin typeface="+mn-ea"/>
                          <a:cs typeface="经典综艺体简" panose="02010609000101010101" pitchFamily="49" charset="-122"/>
                          <a:sym typeface="+mn-ea"/>
                        </a:rPr>
                        <a:t>MAX_BATCHES = 12000</a:t>
                      </a:r>
                    </a:p>
                  </a:txBody>
                  <a:tcPr/>
                </a:tc>
                <a:extLst>
                  <a:ext uri="{0D108BD9-81ED-4DB2-BD59-A6C34878D82A}">
                    <a16:rowId xmlns:a16="http://schemas.microsoft.com/office/drawing/2014/main" val="10003"/>
                  </a:ext>
                </a:extLst>
              </a:tr>
              <a:tr h="621665">
                <a:tc>
                  <a:txBody>
                    <a:bodyPr/>
                    <a:lstStyle/>
                    <a:p>
                      <a:pPr algn="ctr">
                        <a:buNone/>
                      </a:pPr>
                      <a:r>
                        <a:rPr lang="en-US" b="1">
                          <a:solidFill>
                            <a:schemeClr val="tx1"/>
                          </a:solidFill>
                        </a:rPr>
                        <a:t>WIDTH = HEIGHT = 416</a:t>
                      </a:r>
                    </a:p>
                  </a:txBody>
                  <a:tcPr/>
                </a:tc>
                <a:extLst>
                  <a:ext uri="{0D108BD9-81ED-4DB2-BD59-A6C34878D82A}">
                    <a16:rowId xmlns:a16="http://schemas.microsoft.com/office/drawing/2014/main" val="10004"/>
                  </a:ext>
                </a:extLst>
              </a:tr>
              <a:tr h="621665">
                <a:tc>
                  <a:txBody>
                    <a:bodyPr/>
                    <a:lstStyle/>
                    <a:p>
                      <a:pPr algn="ctr">
                        <a:buNone/>
                      </a:pPr>
                      <a:r>
                        <a:rPr lang="en-US" b="1">
                          <a:solidFill>
                            <a:schemeClr val="tx1"/>
                          </a:solidFill>
                        </a:rPr>
                        <a:t>CHANNEL = 3</a:t>
                      </a:r>
                    </a:p>
                  </a:txBody>
                  <a:tcPr/>
                </a:tc>
                <a:extLst>
                  <a:ext uri="{0D108BD9-81ED-4DB2-BD59-A6C34878D82A}">
                    <a16:rowId xmlns:a16="http://schemas.microsoft.com/office/drawing/2014/main" val="10005"/>
                  </a:ext>
                </a:extLst>
              </a:tr>
              <a:tr h="621665">
                <a:tc>
                  <a:txBody>
                    <a:bodyPr/>
                    <a:lstStyle/>
                    <a:p>
                      <a:pPr algn="ctr">
                        <a:buNone/>
                      </a:pPr>
                      <a:r>
                        <a:rPr lang="en-US" b="1">
                          <a:solidFill>
                            <a:schemeClr val="tx1"/>
                          </a:solidFill>
                        </a:rPr>
                        <a:t>SUBDIVISIONS = 8</a:t>
                      </a:r>
                    </a:p>
                  </a:txBody>
                  <a:tcPr/>
                </a:tc>
                <a:extLst>
                  <a:ext uri="{0D108BD9-81ED-4DB2-BD59-A6C34878D82A}">
                    <a16:rowId xmlns:a16="http://schemas.microsoft.com/office/drawing/2014/main" val="10006"/>
                  </a:ext>
                </a:extLst>
              </a:tr>
            </a:tbl>
          </a:graphicData>
        </a:graphic>
      </p:graphicFrame>
      <p:pic>
        <p:nvPicPr>
          <p:cNvPr id="7" name="Picture Placeholder 6"/>
          <p:cNvPicPr>
            <a:picLocks noGrp="1" noChangeAspect="1"/>
          </p:cNvPicPr>
          <p:nvPr>
            <p:ph type="pic" sz="quarter" idx="11"/>
          </p:nvPr>
        </p:nvPicPr>
        <p:blipFill>
          <a:blip r:embed="rId2"/>
          <a:stretch>
            <a:fillRect/>
          </a:stretch>
        </p:blipFill>
        <p:spPr>
          <a:xfrm>
            <a:off x="1802765" y="1821815"/>
            <a:ext cx="9100820" cy="4351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500"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500"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1" nodeType="clickEffect">
                                  <p:stCondLst>
                                    <p:cond delay="0"/>
                                  </p:stCondLst>
                                  <p:childTnLst>
                                    <p:set>
                                      <p:cBhvr>
                                        <p:cTn id="14" dur="500" fill="hold">
                                          <p:stCondLst>
                                            <p:cond delay="0"/>
                                          </p:stCondLst>
                                        </p:cTn>
                                        <p:tgtEl>
                                          <p:spTgt spid="9"/>
                                        </p:tgtEl>
                                        <p:attrNameLst>
                                          <p:attrName>style.visibility</p:attrName>
                                        </p:attrNameLst>
                                      </p:cBhvr>
                                      <p:to>
                                        <p:strVal val="visible"/>
                                      </p:to>
                                    </p:set>
                                    <p:animEffect transition="in" filter="diamond(in)">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ntr" presetSubtype="16" fill="hold" grpId="1" nodeType="clickEffect">
                                  <p:stCondLst>
                                    <p:cond delay="0"/>
                                  </p:stCondLst>
                                  <p:childTnLst>
                                    <p:set>
                                      <p:cBhvr>
                                        <p:cTn id="19" dur="500" fill="hold">
                                          <p:stCondLst>
                                            <p:cond delay="0"/>
                                          </p:stCondLst>
                                        </p:cTn>
                                        <p:tgtEl>
                                          <p:spTgt spid="24"/>
                                        </p:tgtEl>
                                        <p:attrNameLst>
                                          <p:attrName>style.visibility</p:attrName>
                                        </p:attrNameLst>
                                      </p:cBhvr>
                                      <p:to>
                                        <p:strVal val="visible"/>
                                      </p:to>
                                    </p:set>
                                    <p:animEffect transition="in" filter="diamond(in)">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8" presetClass="entr" presetSubtype="16" fill="hold" grpId="1" nodeType="clickEffect">
                                  <p:stCondLst>
                                    <p:cond delay="0"/>
                                  </p:stCondLst>
                                  <p:childTnLst>
                                    <p:set>
                                      <p:cBhvr>
                                        <p:cTn id="24" dur="500" fill="hold">
                                          <p:stCondLst>
                                            <p:cond delay="0"/>
                                          </p:stCondLst>
                                        </p:cTn>
                                        <p:tgtEl>
                                          <p:spTgt spid="20"/>
                                        </p:tgtEl>
                                        <p:attrNameLst>
                                          <p:attrName>style.visibility</p:attrName>
                                        </p:attrNameLst>
                                      </p:cBhvr>
                                      <p:to>
                                        <p:strVal val="visible"/>
                                      </p:to>
                                    </p:set>
                                    <p:animEffect transition="in" filter="diamond(in)">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grpId="1" nodeType="clickEffect">
                                  <p:stCondLst>
                                    <p:cond delay="0"/>
                                  </p:stCondLst>
                                  <p:childTnLst>
                                    <p:set>
                                      <p:cBhvr>
                                        <p:cTn id="29" dur="500" fill="hold">
                                          <p:stCondLst>
                                            <p:cond delay="0"/>
                                          </p:stCondLst>
                                        </p:cTn>
                                        <p:tgtEl>
                                          <p:spTgt spid="27"/>
                                        </p:tgtEl>
                                        <p:attrNameLst>
                                          <p:attrName>style.visibility</p:attrName>
                                        </p:attrNameLst>
                                      </p:cBhvr>
                                      <p:to>
                                        <p:strVal val="visible"/>
                                      </p:to>
                                    </p:set>
                                    <p:animEffect transition="in" filter="diamond(in)">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grpId="0" nodeType="clickEffect">
                                  <p:stCondLst>
                                    <p:cond delay="0"/>
                                  </p:stCondLst>
                                  <p:childTnLst>
                                    <p:set>
                                      <p:cBhvr>
                                        <p:cTn id="34" dur="500" fill="hold">
                                          <p:stCondLst>
                                            <p:cond delay="0"/>
                                          </p:stCondLst>
                                        </p:cTn>
                                        <p:tgtEl>
                                          <p:spTgt spid="35"/>
                                        </p:tgtEl>
                                        <p:attrNameLst>
                                          <p:attrName>style.visibility</p:attrName>
                                        </p:attrNameLst>
                                      </p:cBhvr>
                                      <p:to>
                                        <p:strVal val="visible"/>
                                      </p:to>
                                    </p:set>
                                    <p:animEffect transition="in" filter="diamond(in)">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8" presetClass="entr" presetSubtype="16" fill="hold" grpId="0" nodeType="clickEffect">
                                  <p:stCondLst>
                                    <p:cond delay="0"/>
                                  </p:stCondLst>
                                  <p:childTnLst>
                                    <p:set>
                                      <p:cBhvr>
                                        <p:cTn id="39" dur="500" fill="hold">
                                          <p:stCondLst>
                                            <p:cond delay="0"/>
                                          </p:stCondLst>
                                        </p:cTn>
                                        <p:tgtEl>
                                          <p:spTgt spid="28"/>
                                        </p:tgtEl>
                                        <p:attrNameLst>
                                          <p:attrName>style.visibility</p:attrName>
                                        </p:attrNameLst>
                                      </p:cBhvr>
                                      <p:to>
                                        <p:strVal val="visible"/>
                                      </p:to>
                                    </p:set>
                                    <p:animEffect transition="in" filter="diamond(in)">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8" presetClass="entr" presetSubtype="16" fill="hold" grpId="0" nodeType="clickEffect">
                                  <p:stCondLst>
                                    <p:cond delay="0"/>
                                  </p:stCondLst>
                                  <p:childTnLst>
                                    <p:set>
                                      <p:cBhvr>
                                        <p:cTn id="44" dur="500" fill="hold">
                                          <p:stCondLst>
                                            <p:cond delay="0"/>
                                          </p:stCondLst>
                                        </p:cTn>
                                        <p:tgtEl>
                                          <p:spTgt spid="36"/>
                                        </p:tgtEl>
                                        <p:attrNameLst>
                                          <p:attrName>style.visibility</p:attrName>
                                        </p:attrNameLst>
                                      </p:cBhvr>
                                      <p:to>
                                        <p:strVal val="visible"/>
                                      </p:to>
                                    </p:set>
                                    <p:animEffect transition="in" filter="diamond(in)">
                                      <p:cBhvr>
                                        <p:cTn id="45" dur="500"/>
                                        <p:tgtEl>
                                          <p:spTgt spid="36"/>
                                        </p:tgtEl>
                                      </p:cBhvr>
                                    </p:animEffect>
                                  </p:childTnLst>
                                </p:cTn>
                              </p:par>
                            </p:childTnLst>
                          </p:cTn>
                        </p:par>
                      </p:childTnLst>
                    </p:cTn>
                  </p:par>
                  <p:par>
                    <p:cTn id="46" fill="hold">
                      <p:stCondLst>
                        <p:cond delay="indefinite"/>
                      </p:stCondLst>
                      <p:childTnLst>
                        <p:par>
                          <p:cTn id="47" fill="hold">
                            <p:stCondLst>
                              <p:cond delay="0"/>
                            </p:stCondLst>
                            <p:childTnLst>
                              <p:par>
                                <p:cTn id="48" presetID="8" presetClass="entr" presetSubtype="16" fill="hold" grpId="0" nodeType="clickEffect">
                                  <p:stCondLst>
                                    <p:cond delay="0"/>
                                  </p:stCondLst>
                                  <p:childTnLst>
                                    <p:set>
                                      <p:cBhvr>
                                        <p:cTn id="49" dur="500" fill="hold">
                                          <p:stCondLst>
                                            <p:cond delay="0"/>
                                          </p:stCondLst>
                                        </p:cTn>
                                        <p:tgtEl>
                                          <p:spTgt spid="39"/>
                                        </p:tgtEl>
                                        <p:attrNameLst>
                                          <p:attrName>style.visibility</p:attrName>
                                        </p:attrNameLst>
                                      </p:cBhvr>
                                      <p:to>
                                        <p:strVal val="visible"/>
                                      </p:to>
                                    </p:set>
                                    <p:animEffect transition="in" filter="diamond(i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8" presetClass="exit" presetSubtype="32" fill="hold" grpId="1" nodeType="clickEffect">
                                  <p:stCondLst>
                                    <p:cond delay="0"/>
                                  </p:stCondLst>
                                  <p:childTnLst>
                                    <p:animEffect transition="out" filter="diamond(out)">
                                      <p:cBhvr>
                                        <p:cTn id="54" dur="499"/>
                                        <p:tgtEl>
                                          <p:spTgt spid="2"/>
                                        </p:tgtEl>
                                      </p:cBhvr>
                                    </p:animEffect>
                                    <p:set>
                                      <p:cBhvr>
                                        <p:cTn id="55" dur="1" fill="hold">
                                          <p:stCondLst>
                                            <p:cond delay="499"/>
                                          </p:stCondLst>
                                        </p:cTn>
                                        <p:tgtEl>
                                          <p:spTgt spid="2"/>
                                        </p:tgtEl>
                                        <p:attrNameLst>
                                          <p:attrName>style.visibility</p:attrName>
                                        </p:attrNameLst>
                                      </p:cBhvr>
                                      <p:to>
                                        <p:strVal val="hidden"/>
                                      </p:to>
                                    </p:set>
                                  </p:childTnLst>
                                </p:cTn>
                              </p:par>
                              <p:par>
                                <p:cTn id="56" presetID="8" presetClass="exit" presetSubtype="32" fill="hold" grpId="2" nodeType="withEffect">
                                  <p:stCondLst>
                                    <p:cond delay="0"/>
                                  </p:stCondLst>
                                  <p:childTnLst>
                                    <p:animEffect transition="out" filter="diamond(out)">
                                      <p:cBhvr>
                                        <p:cTn id="57" dur="499"/>
                                        <p:tgtEl>
                                          <p:spTgt spid="9"/>
                                        </p:tgtEl>
                                      </p:cBhvr>
                                    </p:animEffect>
                                    <p:set>
                                      <p:cBhvr>
                                        <p:cTn id="58" dur="1" fill="hold">
                                          <p:stCondLst>
                                            <p:cond delay="499"/>
                                          </p:stCondLst>
                                        </p:cTn>
                                        <p:tgtEl>
                                          <p:spTgt spid="9"/>
                                        </p:tgtEl>
                                        <p:attrNameLst>
                                          <p:attrName>style.visibility</p:attrName>
                                        </p:attrNameLst>
                                      </p:cBhvr>
                                      <p:to>
                                        <p:strVal val="hidden"/>
                                      </p:to>
                                    </p:set>
                                  </p:childTnLst>
                                </p:cTn>
                              </p:par>
                              <p:par>
                                <p:cTn id="59" presetID="8" presetClass="exit" presetSubtype="32" fill="hold" grpId="0" nodeType="withEffect">
                                  <p:stCondLst>
                                    <p:cond delay="0"/>
                                  </p:stCondLst>
                                  <p:childTnLst>
                                    <p:animEffect transition="out" filter="diamond(out)">
                                      <p:cBhvr>
                                        <p:cTn id="60" dur="499"/>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8" presetClass="exit" presetSubtype="32" fill="hold" grpId="0" nodeType="withEffect">
                                  <p:stCondLst>
                                    <p:cond delay="0"/>
                                  </p:stCondLst>
                                  <p:childTnLst>
                                    <p:animEffect transition="out" filter="diamond(out)">
                                      <p:cBhvr>
                                        <p:cTn id="63" dur="499"/>
                                        <p:tgtEl>
                                          <p:spTgt spid="19"/>
                                        </p:tgtEl>
                                      </p:cBhvr>
                                    </p:animEffect>
                                    <p:set>
                                      <p:cBhvr>
                                        <p:cTn id="64" dur="1" fill="hold">
                                          <p:stCondLst>
                                            <p:cond delay="499"/>
                                          </p:stCondLst>
                                        </p:cTn>
                                        <p:tgtEl>
                                          <p:spTgt spid="19"/>
                                        </p:tgtEl>
                                        <p:attrNameLst>
                                          <p:attrName>style.visibility</p:attrName>
                                        </p:attrNameLst>
                                      </p:cBhvr>
                                      <p:to>
                                        <p:strVal val="hidden"/>
                                      </p:to>
                                    </p:set>
                                  </p:childTnLst>
                                </p:cTn>
                              </p:par>
                              <p:par>
                                <p:cTn id="65" presetID="8" presetClass="exit" presetSubtype="32" fill="hold" grpId="2" nodeType="withEffect">
                                  <p:stCondLst>
                                    <p:cond delay="0"/>
                                  </p:stCondLst>
                                  <p:childTnLst>
                                    <p:animEffect transition="out" filter="diamond(out)">
                                      <p:cBhvr>
                                        <p:cTn id="66" dur="499"/>
                                        <p:tgtEl>
                                          <p:spTgt spid="20"/>
                                        </p:tgtEl>
                                      </p:cBhvr>
                                    </p:animEffect>
                                    <p:set>
                                      <p:cBhvr>
                                        <p:cTn id="67" dur="1" fill="hold">
                                          <p:stCondLst>
                                            <p:cond delay="499"/>
                                          </p:stCondLst>
                                        </p:cTn>
                                        <p:tgtEl>
                                          <p:spTgt spid="20"/>
                                        </p:tgtEl>
                                        <p:attrNameLst>
                                          <p:attrName>style.visibility</p:attrName>
                                        </p:attrNameLst>
                                      </p:cBhvr>
                                      <p:to>
                                        <p:strVal val="hidden"/>
                                      </p:to>
                                    </p:set>
                                  </p:childTnLst>
                                </p:cTn>
                              </p:par>
                              <p:par>
                                <p:cTn id="68" presetID="8" presetClass="exit" presetSubtype="32" fill="hold" grpId="0" nodeType="withEffect">
                                  <p:stCondLst>
                                    <p:cond delay="0"/>
                                  </p:stCondLst>
                                  <p:childTnLst>
                                    <p:animEffect transition="out" filter="diamond(out)">
                                      <p:cBhvr>
                                        <p:cTn id="69" dur="499"/>
                                        <p:tgtEl>
                                          <p:spTgt spid="23"/>
                                        </p:tgtEl>
                                      </p:cBhvr>
                                    </p:animEffect>
                                    <p:set>
                                      <p:cBhvr>
                                        <p:cTn id="70" dur="1" fill="hold">
                                          <p:stCondLst>
                                            <p:cond delay="499"/>
                                          </p:stCondLst>
                                        </p:cTn>
                                        <p:tgtEl>
                                          <p:spTgt spid="23"/>
                                        </p:tgtEl>
                                        <p:attrNameLst>
                                          <p:attrName>style.visibility</p:attrName>
                                        </p:attrNameLst>
                                      </p:cBhvr>
                                      <p:to>
                                        <p:strVal val="hidden"/>
                                      </p:to>
                                    </p:set>
                                  </p:childTnLst>
                                </p:cTn>
                              </p:par>
                              <p:par>
                                <p:cTn id="71" presetID="8" presetClass="exit" presetSubtype="32" fill="hold" grpId="2" nodeType="withEffect">
                                  <p:stCondLst>
                                    <p:cond delay="0"/>
                                  </p:stCondLst>
                                  <p:childTnLst>
                                    <p:animEffect transition="out" filter="diamond(out)">
                                      <p:cBhvr>
                                        <p:cTn id="72" dur="499"/>
                                        <p:tgtEl>
                                          <p:spTgt spid="24"/>
                                        </p:tgtEl>
                                      </p:cBhvr>
                                    </p:animEffect>
                                    <p:set>
                                      <p:cBhvr>
                                        <p:cTn id="73" dur="1" fill="hold">
                                          <p:stCondLst>
                                            <p:cond delay="499"/>
                                          </p:stCondLst>
                                        </p:cTn>
                                        <p:tgtEl>
                                          <p:spTgt spid="24"/>
                                        </p:tgtEl>
                                        <p:attrNameLst>
                                          <p:attrName>style.visibility</p:attrName>
                                        </p:attrNameLst>
                                      </p:cBhvr>
                                      <p:to>
                                        <p:strVal val="hidden"/>
                                      </p:to>
                                    </p:set>
                                  </p:childTnLst>
                                </p:cTn>
                              </p:par>
                              <p:par>
                                <p:cTn id="74" presetID="8" presetClass="exit" presetSubtype="32" fill="hold" grpId="2" nodeType="withEffect">
                                  <p:stCondLst>
                                    <p:cond delay="0"/>
                                  </p:stCondLst>
                                  <p:childTnLst>
                                    <p:animEffect transition="out" filter="diamond(out)">
                                      <p:cBhvr>
                                        <p:cTn id="75" dur="499"/>
                                        <p:tgtEl>
                                          <p:spTgt spid="27"/>
                                        </p:tgtEl>
                                      </p:cBhvr>
                                    </p:animEffect>
                                    <p:set>
                                      <p:cBhvr>
                                        <p:cTn id="76" dur="1" fill="hold">
                                          <p:stCondLst>
                                            <p:cond delay="499"/>
                                          </p:stCondLst>
                                        </p:cTn>
                                        <p:tgtEl>
                                          <p:spTgt spid="27"/>
                                        </p:tgtEl>
                                        <p:attrNameLst>
                                          <p:attrName>style.visibility</p:attrName>
                                        </p:attrNameLst>
                                      </p:cBhvr>
                                      <p:to>
                                        <p:strVal val="hidden"/>
                                      </p:to>
                                    </p:set>
                                  </p:childTnLst>
                                </p:cTn>
                              </p:par>
                              <p:par>
                                <p:cTn id="77" presetID="8" presetClass="exit" presetSubtype="32" fill="hold" grpId="1" nodeType="withEffect">
                                  <p:stCondLst>
                                    <p:cond delay="0"/>
                                  </p:stCondLst>
                                  <p:childTnLst>
                                    <p:animEffect transition="out" filter="diamond(out)">
                                      <p:cBhvr>
                                        <p:cTn id="78" dur="499"/>
                                        <p:tgtEl>
                                          <p:spTgt spid="28"/>
                                        </p:tgtEl>
                                      </p:cBhvr>
                                    </p:animEffect>
                                    <p:set>
                                      <p:cBhvr>
                                        <p:cTn id="79" dur="1" fill="hold">
                                          <p:stCondLst>
                                            <p:cond delay="499"/>
                                          </p:stCondLst>
                                        </p:cTn>
                                        <p:tgtEl>
                                          <p:spTgt spid="28"/>
                                        </p:tgtEl>
                                        <p:attrNameLst>
                                          <p:attrName>style.visibility</p:attrName>
                                        </p:attrNameLst>
                                      </p:cBhvr>
                                      <p:to>
                                        <p:strVal val="hidden"/>
                                      </p:to>
                                    </p:set>
                                  </p:childTnLst>
                                </p:cTn>
                              </p:par>
                              <p:par>
                                <p:cTn id="80" presetID="8" presetClass="exit" presetSubtype="32" fill="hold" grpId="0" nodeType="withEffect">
                                  <p:stCondLst>
                                    <p:cond delay="0"/>
                                  </p:stCondLst>
                                  <p:childTnLst>
                                    <p:animEffect transition="out" filter="diamond(out)">
                                      <p:cBhvr>
                                        <p:cTn id="81" dur="499"/>
                                        <p:tgtEl>
                                          <p:spTgt spid="34"/>
                                        </p:tgtEl>
                                      </p:cBhvr>
                                    </p:animEffect>
                                    <p:set>
                                      <p:cBhvr>
                                        <p:cTn id="82" dur="1" fill="hold">
                                          <p:stCondLst>
                                            <p:cond delay="499"/>
                                          </p:stCondLst>
                                        </p:cTn>
                                        <p:tgtEl>
                                          <p:spTgt spid="34"/>
                                        </p:tgtEl>
                                        <p:attrNameLst>
                                          <p:attrName>style.visibility</p:attrName>
                                        </p:attrNameLst>
                                      </p:cBhvr>
                                      <p:to>
                                        <p:strVal val="hidden"/>
                                      </p:to>
                                    </p:set>
                                  </p:childTnLst>
                                </p:cTn>
                              </p:par>
                              <p:par>
                                <p:cTn id="83" presetID="8" presetClass="exit" presetSubtype="32" fill="hold" grpId="1" nodeType="withEffect">
                                  <p:stCondLst>
                                    <p:cond delay="0"/>
                                  </p:stCondLst>
                                  <p:childTnLst>
                                    <p:animEffect transition="out" filter="diamond(out)">
                                      <p:cBhvr>
                                        <p:cTn id="84" dur="499"/>
                                        <p:tgtEl>
                                          <p:spTgt spid="35"/>
                                        </p:tgtEl>
                                      </p:cBhvr>
                                    </p:animEffect>
                                    <p:set>
                                      <p:cBhvr>
                                        <p:cTn id="85" dur="1" fill="hold">
                                          <p:stCondLst>
                                            <p:cond delay="499"/>
                                          </p:stCondLst>
                                        </p:cTn>
                                        <p:tgtEl>
                                          <p:spTgt spid="35"/>
                                        </p:tgtEl>
                                        <p:attrNameLst>
                                          <p:attrName>style.visibility</p:attrName>
                                        </p:attrNameLst>
                                      </p:cBhvr>
                                      <p:to>
                                        <p:strVal val="hidden"/>
                                      </p:to>
                                    </p:set>
                                  </p:childTnLst>
                                </p:cTn>
                              </p:par>
                              <p:par>
                                <p:cTn id="86" presetID="8" presetClass="exit" presetSubtype="32" fill="hold" grpId="1" nodeType="withEffect">
                                  <p:stCondLst>
                                    <p:cond delay="0"/>
                                  </p:stCondLst>
                                  <p:childTnLst>
                                    <p:animEffect transition="out" filter="diamond(out)">
                                      <p:cBhvr>
                                        <p:cTn id="87" dur="499"/>
                                        <p:tgtEl>
                                          <p:spTgt spid="36"/>
                                        </p:tgtEl>
                                      </p:cBhvr>
                                    </p:animEffect>
                                    <p:set>
                                      <p:cBhvr>
                                        <p:cTn id="88" dur="1" fill="hold">
                                          <p:stCondLst>
                                            <p:cond delay="499"/>
                                          </p:stCondLst>
                                        </p:cTn>
                                        <p:tgtEl>
                                          <p:spTgt spid="36"/>
                                        </p:tgtEl>
                                        <p:attrNameLst>
                                          <p:attrName>style.visibility</p:attrName>
                                        </p:attrNameLst>
                                      </p:cBhvr>
                                      <p:to>
                                        <p:strVal val="hidden"/>
                                      </p:to>
                                    </p:set>
                                  </p:childTnLst>
                                </p:cTn>
                              </p:par>
                              <p:par>
                                <p:cTn id="89" presetID="8" presetClass="exit" presetSubtype="32" fill="hold" grpId="0" nodeType="withEffect">
                                  <p:stCondLst>
                                    <p:cond delay="0"/>
                                  </p:stCondLst>
                                  <p:childTnLst>
                                    <p:animEffect transition="out" filter="diamond(out)">
                                      <p:cBhvr>
                                        <p:cTn id="90" dur="499"/>
                                        <p:tgtEl>
                                          <p:spTgt spid="37"/>
                                        </p:tgtEl>
                                      </p:cBhvr>
                                    </p:animEffect>
                                    <p:set>
                                      <p:cBhvr>
                                        <p:cTn id="91" dur="1" fill="hold">
                                          <p:stCondLst>
                                            <p:cond delay="499"/>
                                          </p:stCondLst>
                                        </p:cTn>
                                        <p:tgtEl>
                                          <p:spTgt spid="37"/>
                                        </p:tgtEl>
                                        <p:attrNameLst>
                                          <p:attrName>style.visibility</p:attrName>
                                        </p:attrNameLst>
                                      </p:cBhvr>
                                      <p:to>
                                        <p:strVal val="hidden"/>
                                      </p:to>
                                    </p:set>
                                  </p:childTnLst>
                                </p:cTn>
                              </p:par>
                              <p:par>
                                <p:cTn id="92" presetID="8" presetClass="exit" presetSubtype="32" fill="hold" grpId="0" nodeType="withEffect">
                                  <p:stCondLst>
                                    <p:cond delay="0"/>
                                  </p:stCondLst>
                                  <p:childTnLst>
                                    <p:animEffect transition="out" filter="diamond(out)">
                                      <p:cBhvr>
                                        <p:cTn id="93" dur="499"/>
                                        <p:tgtEl>
                                          <p:spTgt spid="38"/>
                                        </p:tgtEl>
                                      </p:cBhvr>
                                    </p:animEffect>
                                    <p:set>
                                      <p:cBhvr>
                                        <p:cTn id="94" dur="1" fill="hold">
                                          <p:stCondLst>
                                            <p:cond delay="499"/>
                                          </p:stCondLst>
                                        </p:cTn>
                                        <p:tgtEl>
                                          <p:spTgt spid="38"/>
                                        </p:tgtEl>
                                        <p:attrNameLst>
                                          <p:attrName>style.visibility</p:attrName>
                                        </p:attrNameLst>
                                      </p:cBhvr>
                                      <p:to>
                                        <p:strVal val="hidden"/>
                                      </p:to>
                                    </p:set>
                                  </p:childTnLst>
                                </p:cTn>
                              </p:par>
                              <p:par>
                                <p:cTn id="95" presetID="8" presetClass="exit" presetSubtype="32" fill="hold" grpId="1" nodeType="withEffect">
                                  <p:stCondLst>
                                    <p:cond delay="0"/>
                                  </p:stCondLst>
                                  <p:childTnLst>
                                    <p:animEffect transition="out" filter="diamond(out)">
                                      <p:cBhvr>
                                        <p:cTn id="96" dur="499"/>
                                        <p:tgtEl>
                                          <p:spTgt spid="39"/>
                                        </p:tgtEl>
                                      </p:cBhvr>
                                    </p:animEffect>
                                    <p:set>
                                      <p:cBhvr>
                                        <p:cTn id="97" dur="1" fill="hold">
                                          <p:stCondLst>
                                            <p:cond delay="499"/>
                                          </p:stCondLst>
                                        </p:cTn>
                                        <p:tgtEl>
                                          <p:spTgt spid="39"/>
                                        </p:tgtEl>
                                        <p:attrNameLst>
                                          <p:attrName>style.visibility</p:attrName>
                                        </p:attrNameLst>
                                      </p:cBhvr>
                                      <p:to>
                                        <p:strVal val="hidden"/>
                                      </p:to>
                                    </p:set>
                                  </p:childTnLst>
                                </p:cTn>
                              </p:par>
                              <p:par>
                                <p:cTn id="98" presetID="8" presetClass="exit" presetSubtype="32" fill="hold" grpId="0" nodeType="withEffect">
                                  <p:stCondLst>
                                    <p:cond delay="0"/>
                                  </p:stCondLst>
                                  <p:childTnLst>
                                    <p:animEffect transition="out" filter="diamond(out)">
                                      <p:cBhvr>
                                        <p:cTn id="99" dur="499"/>
                                        <p:tgtEl>
                                          <p:spTgt spid="40"/>
                                        </p:tgtEl>
                                      </p:cBhvr>
                                    </p:animEffect>
                                    <p:set>
                                      <p:cBhvr>
                                        <p:cTn id="100" dur="1" fill="hold">
                                          <p:stCondLst>
                                            <p:cond delay="499"/>
                                          </p:stCondLst>
                                        </p:cTn>
                                        <p:tgtEl>
                                          <p:spTgt spid="40"/>
                                        </p:tgtEl>
                                        <p:attrNameLst>
                                          <p:attrName>style.visibility</p:attrName>
                                        </p:attrNameLst>
                                      </p:cBhvr>
                                      <p:to>
                                        <p:strVal val="hidden"/>
                                      </p:to>
                                    </p:set>
                                  </p:childTnLst>
                                </p:cTn>
                              </p:par>
                              <p:par>
                                <p:cTn id="101" presetID="8" presetClass="exit" presetSubtype="32" fill="hold" grpId="0" nodeType="withEffect">
                                  <p:stCondLst>
                                    <p:cond delay="0"/>
                                  </p:stCondLst>
                                  <p:childTnLst>
                                    <p:animEffect transition="out" filter="diamond(out)">
                                      <p:cBhvr>
                                        <p:cTn id="102" dur="499"/>
                                        <p:tgtEl>
                                          <p:spTgt spid="5"/>
                                        </p:tgtEl>
                                      </p:cBhvr>
                                    </p:animEffect>
                                    <p:set>
                                      <p:cBhvr>
                                        <p:cTn id="103" dur="1" fill="hold">
                                          <p:stCondLst>
                                            <p:cond delay="499"/>
                                          </p:stCondLst>
                                        </p:cTn>
                                        <p:tgtEl>
                                          <p:spTgt spid="5"/>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8" presetClass="entr" presetSubtype="16" fill="hold" nodeType="clickEffect">
                                  <p:stCondLst>
                                    <p:cond delay="0"/>
                                  </p:stCondLst>
                                  <p:childTnLst>
                                    <p:set>
                                      <p:cBhvr>
                                        <p:cTn id="107" dur="500" fill="hold">
                                          <p:stCondLst>
                                            <p:cond delay="0"/>
                                          </p:stCondLst>
                                        </p:cTn>
                                        <p:tgtEl>
                                          <p:spTgt spid="6"/>
                                        </p:tgtEl>
                                        <p:attrNameLst>
                                          <p:attrName>style.visibility</p:attrName>
                                        </p:attrNameLst>
                                      </p:cBhvr>
                                      <p:to>
                                        <p:strVal val="visible"/>
                                      </p:to>
                                    </p:set>
                                    <p:animEffect transition="in" filter="diamond(in)">
                                      <p:cBhvr>
                                        <p:cTn id="108" dur="500"/>
                                        <p:tgtEl>
                                          <p:spTgt spid="6"/>
                                        </p:tgtEl>
                                      </p:cBhvr>
                                    </p:animEffect>
                                  </p:childTnLst>
                                </p:cTn>
                              </p:par>
                            </p:childTnLst>
                          </p:cTn>
                        </p:par>
                      </p:childTnLst>
                    </p:cTn>
                  </p:par>
                  <p:par>
                    <p:cTn id="109" fill="hold">
                      <p:stCondLst>
                        <p:cond delay="indefinite"/>
                      </p:stCondLst>
                      <p:childTnLst>
                        <p:par>
                          <p:cTn id="110" fill="hold">
                            <p:stCondLst>
                              <p:cond delay="0"/>
                            </p:stCondLst>
                            <p:childTnLst>
                              <p:par>
                                <p:cTn id="111" presetID="8" presetClass="exit" presetSubtype="32" fill="hold" nodeType="clickEffect">
                                  <p:stCondLst>
                                    <p:cond delay="0"/>
                                  </p:stCondLst>
                                  <p:childTnLst>
                                    <p:animEffect transition="out" filter="diamond(out)">
                                      <p:cBhvr>
                                        <p:cTn id="112" dur="499"/>
                                        <p:tgtEl>
                                          <p:spTgt spid="6"/>
                                        </p:tgtEl>
                                      </p:cBhvr>
                                    </p:animEffect>
                                    <p:set>
                                      <p:cBhvr>
                                        <p:cTn id="113" dur="1" fill="hold">
                                          <p:stCondLst>
                                            <p:cond delay="499"/>
                                          </p:stCondLst>
                                        </p:cTn>
                                        <p:tgtEl>
                                          <p:spTgt spid="6"/>
                                        </p:tgtEl>
                                        <p:attrNameLst>
                                          <p:attrName>style.visibility</p:attrName>
                                        </p:attrNameLst>
                                      </p:cBhvr>
                                      <p:to>
                                        <p:strVal val="hidden"/>
                                      </p:to>
                                    </p:set>
                                  </p:childTnLst>
                                </p:cTn>
                              </p:par>
                            </p:childTnLst>
                          </p:cTn>
                        </p:par>
                      </p:childTnLst>
                    </p:cTn>
                  </p:par>
                  <p:par>
                    <p:cTn id="114" fill="hold">
                      <p:stCondLst>
                        <p:cond delay="indefinite"/>
                      </p:stCondLst>
                      <p:childTnLst>
                        <p:par>
                          <p:cTn id="115" fill="hold">
                            <p:stCondLst>
                              <p:cond delay="0"/>
                            </p:stCondLst>
                            <p:childTnLst>
                              <p:par>
                                <p:cTn id="116" presetID="8" presetClass="entr" presetSubtype="16" fill="hold" nodeType="clickEffect">
                                  <p:stCondLst>
                                    <p:cond delay="0"/>
                                  </p:stCondLst>
                                  <p:childTnLst>
                                    <p:set>
                                      <p:cBhvr>
                                        <p:cTn id="117" dur="500" fill="hold">
                                          <p:stCondLst>
                                            <p:cond delay="0"/>
                                          </p:stCondLst>
                                        </p:cTn>
                                        <p:tgtEl>
                                          <p:spTgt spid="7"/>
                                        </p:tgtEl>
                                        <p:attrNameLst>
                                          <p:attrName>style.visibility</p:attrName>
                                        </p:attrNameLst>
                                      </p:cBhvr>
                                      <p:to>
                                        <p:strVal val="visible"/>
                                      </p:to>
                                    </p:set>
                                    <p:animEffect transition="in" filter="diamond(in)">
                                      <p:cBhvr>
                                        <p:cTn id="1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P spid="2" grpId="1"/>
      <p:bldP spid="9" grpId="1" animBg="1"/>
      <p:bldP spid="9" grpId="2" animBg="1"/>
      <p:bldP spid="10" grpId="0"/>
      <p:bldP spid="19" grpId="0"/>
      <p:bldP spid="20" grpId="1" animBg="1"/>
      <p:bldP spid="20" grpId="2" animBg="1"/>
      <p:bldP spid="23" grpId="0"/>
      <p:bldP spid="24" grpId="1" animBg="1"/>
      <p:bldP spid="24" grpId="2" animBg="1"/>
      <p:bldP spid="27" grpId="1" animBg="1"/>
      <p:bldP spid="27" grpId="2" animBg="1"/>
      <p:bldP spid="28" grpId="0" animBg="1"/>
      <p:bldP spid="28" grpId="1" animBg="1"/>
      <p:bldP spid="34" grpId="0"/>
      <p:bldP spid="35" grpId="0" animBg="1"/>
      <p:bldP spid="35" grpId="1" animBg="1"/>
      <p:bldP spid="36" grpId="0" animBg="1"/>
      <p:bldP spid="36" grpId="1" animBg="1"/>
      <p:bldP spid="37" grpId="0"/>
      <p:bldP spid="38" grpId="0"/>
      <p:bldP spid="39" grpId="0" animBg="1"/>
      <p:bldP spid="39" grpId="1" animBg="1"/>
      <p:bldP spid="40"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a:xfrm>
            <a:off x="224739" y="1271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2" name="矩形 31"/>
          <p:cNvSpPr/>
          <p:nvPr/>
        </p:nvSpPr>
        <p:spPr>
          <a:xfrm>
            <a:off x="351739" y="1398484"/>
            <a:ext cx="4846362"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DÙNG MODEL CNN</a:t>
            </a:r>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04</a:t>
            </a:r>
          </a:p>
        </p:txBody>
      </p:sp>
      <p:sp>
        <p:nvSpPr>
          <p:cNvPr id="3"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ĐÁNH GIÁ TRÊN TẬP VALID</a:t>
            </a:r>
          </a:p>
        </p:txBody>
      </p:sp>
      <p:sp>
        <p:nvSpPr>
          <p:cNvPr id="7" name="Rectangle 6"/>
          <p:cNvSpPr/>
          <p:nvPr/>
        </p:nvSpPr>
        <p:spPr>
          <a:xfrm>
            <a:off x="6762115" y="1603375"/>
            <a:ext cx="4896485" cy="4401185"/>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3"/>
          <p:cNvSpPr/>
          <p:nvPr/>
        </p:nvSpPr>
        <p:spPr>
          <a:xfrm>
            <a:off x="7060565" y="1694815"/>
            <a:ext cx="4250055" cy="3964305"/>
          </a:xfrm>
          <a:prstGeom prst="rect">
            <a:avLst/>
          </a:prstGeom>
        </p:spPr>
        <p:txBody>
          <a:bodyPr wrap="square">
            <a:spAutoFit/>
          </a:bodyPr>
          <a:lstStyle/>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   Mô hình có chỉ số Loss dần hội tụ về 0 khi thời gian train càng lâu → mô hình có khả năng học được dữ liệu từ tập data </a:t>
            </a:r>
          </a:p>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   Loss giảm mạnh trong 1000 weight đầu tiên.</a:t>
            </a:r>
          </a:p>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    Chỉ số mAP tăng nhanh trong khoảng 1500 weight đầu, dần bão hòa về sau khi đạt đến giá trị cao nhất của mAP (mAP max = 97%).</a:t>
            </a:r>
          </a:p>
        </p:txBody>
      </p:sp>
      <p:pic>
        <p:nvPicPr>
          <p:cNvPr id="6" name="Picture Placeholder 5" descr="chart (1)"/>
          <p:cNvPicPr>
            <a:picLocks noGrp="1" noChangeAspect="1"/>
          </p:cNvPicPr>
          <p:nvPr>
            <p:ph type="pic" sz="quarter" idx="10"/>
          </p:nvPr>
        </p:nvPicPr>
        <p:blipFill>
          <a:blip r:embed="rId2"/>
          <a:stretch>
            <a:fillRect/>
          </a:stretch>
        </p:blipFill>
        <p:spPr>
          <a:xfrm>
            <a:off x="225425" y="1271270"/>
            <a:ext cx="6330315" cy="53701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4" descr="IMG_256"/>
          <p:cNvPicPr>
            <a:picLocks noGrp="1" noChangeAspect="1"/>
          </p:cNvPicPr>
          <p:nvPr>
            <p:ph type="pic" sz="quarter" idx="10"/>
          </p:nvPr>
        </p:nvPicPr>
        <p:blipFill>
          <a:blip r:embed="rId2"/>
          <a:stretch>
            <a:fillRect/>
          </a:stretch>
        </p:blipFill>
        <p:spPr>
          <a:xfrm>
            <a:off x="738505" y="1889481"/>
            <a:ext cx="11045825" cy="4020820"/>
          </a:xfrm>
          <a:prstGeom prst="rect">
            <a:avLst/>
          </a:prstGeom>
          <a:noFill/>
          <a:ln w="9525">
            <a:noFill/>
          </a:ln>
          <a:effectLst/>
        </p:spPr>
      </p:pic>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05</a:t>
            </a:r>
          </a:p>
        </p:txBody>
      </p:sp>
      <p:sp>
        <p:nvSpPr>
          <p:cNvPr id="3" name="文本框 15"/>
          <p:cNvSpPr txBox="1"/>
          <p:nvPr/>
        </p:nvSpPr>
        <p:spPr>
          <a:xfrm>
            <a:off x="3797300" y="248285"/>
            <a:ext cx="8291195"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CHUYỂN MODEL VỀ ĐỊNH DẠNG .bp</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06</a:t>
            </a:r>
          </a:p>
        </p:txBody>
      </p:sp>
      <p:sp>
        <p:nvSpPr>
          <p:cNvPr id="3" name="文本框 15"/>
          <p:cNvSpPr txBox="1"/>
          <p:nvPr/>
        </p:nvSpPr>
        <p:spPr>
          <a:xfrm>
            <a:off x="3596640" y="-105410"/>
            <a:ext cx="8595360" cy="135318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XÂY DỰNG BÀI TOÁN YOLO </a:t>
            </a:r>
          </a:p>
          <a:p>
            <a:pPr>
              <a:lnSpc>
                <a:spcPct val="114000"/>
              </a:lnSpc>
            </a:pPr>
            <a:r>
              <a:rPr lang="en-US" altLang="zh-CN" sz="3600" b="1" dirty="0">
                <a:solidFill>
                  <a:schemeClr val="bg1">
                    <a:lumMod val="50000"/>
                  </a:schemeClr>
                </a:solidFill>
                <a:latin typeface="+mj-lt"/>
                <a:ea typeface="+mj-ea"/>
              </a:rPr>
              <a:t>TRÊN APP ANDROID</a:t>
            </a:r>
          </a:p>
        </p:txBody>
      </p:sp>
      <p:sp>
        <p:nvSpPr>
          <p:cNvPr id="4" name="Content Placeholder 2"/>
          <p:cNvSpPr>
            <a:spLocks noGrp="1"/>
          </p:cNvSpPr>
          <p:nvPr/>
        </p:nvSpPr>
        <p:spPr>
          <a:xfrm>
            <a:off x="908050" y="2130425"/>
            <a:ext cx="5252720" cy="43408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mtClean="0"/>
          </a:p>
          <a:p>
            <a:pPr marL="0" indent="0">
              <a:buNone/>
            </a:pPr>
            <a:r>
              <a:rPr lang="en-US" smtClean="0"/>
              <a:t>Kiểu Array List &lt;Recognition&gt; :</a:t>
            </a:r>
          </a:p>
          <a:p>
            <a:pPr>
              <a:buFontTx/>
              <a:buChar char="-"/>
            </a:pPr>
            <a:r>
              <a:rPr lang="en-US" smtClean="0"/>
              <a:t>Là một mảng</a:t>
            </a:r>
          </a:p>
          <a:p>
            <a:pPr>
              <a:buFontTx/>
              <a:buChar char="-"/>
            </a:pPr>
            <a:r>
              <a:rPr lang="en-US" smtClean="0"/>
              <a:t>Mỗi giá trị ca mảng chứa 4 thông số:</a:t>
            </a:r>
          </a:p>
          <a:p>
            <a:pPr marL="457200" lvl="1" indent="0">
              <a:buNone/>
            </a:pPr>
            <a:r>
              <a:rPr lang="en-US" smtClean="0"/>
              <a:t>+ ID (String)</a:t>
            </a:r>
          </a:p>
          <a:p>
            <a:pPr marL="457200" lvl="1" indent="0">
              <a:buNone/>
            </a:pPr>
            <a:r>
              <a:rPr lang="en-US" smtClean="0"/>
              <a:t>+ Title (String)</a:t>
            </a:r>
          </a:p>
          <a:p>
            <a:pPr marL="457200" lvl="1" indent="0">
              <a:buNone/>
            </a:pPr>
            <a:r>
              <a:rPr lang="en-US" smtClean="0"/>
              <a:t>+ Confidence (Float)</a:t>
            </a:r>
          </a:p>
          <a:p>
            <a:pPr marL="457200" lvl="1" indent="0">
              <a:buNone/>
            </a:pPr>
            <a:r>
              <a:rPr lang="en-US" smtClean="0"/>
              <a:t>+ Location (RectF)</a:t>
            </a:r>
            <a:endParaRPr lang="en-US"/>
          </a:p>
        </p:txBody>
      </p:sp>
      <p:sp>
        <p:nvSpPr>
          <p:cNvPr id="5" name="Rectangles 4"/>
          <p:cNvSpPr/>
          <p:nvPr/>
        </p:nvSpPr>
        <p:spPr>
          <a:xfrm>
            <a:off x="2413000" y="1382395"/>
            <a:ext cx="7617460" cy="497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文本框 13"/>
          <p:cNvSpPr txBox="1"/>
          <p:nvPr/>
        </p:nvSpPr>
        <p:spPr>
          <a:xfrm>
            <a:off x="2575560" y="1326515"/>
            <a:ext cx="7719695" cy="553085"/>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MỘT SỐ KIỂU TỰ ĐỊNH NGHĨA</a:t>
            </a:r>
          </a:p>
        </p:txBody>
      </p:sp>
      <p:pic>
        <p:nvPicPr>
          <p:cNvPr id="8" name="Picture Placeholder 7"/>
          <p:cNvPicPr>
            <a:picLocks noGrp="1" noChangeAspect="1"/>
          </p:cNvPicPr>
          <p:nvPr>
            <p:ph type="pic" sz="quarter" idx="10"/>
          </p:nvPr>
        </p:nvPicPr>
        <p:blipFill>
          <a:blip r:embed="rId3"/>
          <a:stretch>
            <a:fillRect/>
          </a:stretch>
        </p:blipFill>
        <p:spPr>
          <a:xfrm>
            <a:off x="7338060" y="2292350"/>
            <a:ext cx="4038600" cy="2790190"/>
          </a:xfrm>
          <a:prstGeom prst="rect">
            <a:avLst/>
          </a:prstGeom>
        </p:spPr>
      </p:pic>
      <p:sp>
        <p:nvSpPr>
          <p:cNvPr id="9" name="TextBox 8"/>
          <p:cNvSpPr txBox="1"/>
          <p:nvPr/>
        </p:nvSpPr>
        <p:spPr>
          <a:xfrm>
            <a:off x="7233920" y="5480050"/>
            <a:ext cx="4459605" cy="829945"/>
          </a:xfrm>
          <a:prstGeom prst="rect">
            <a:avLst/>
          </a:prstGeom>
          <a:noFill/>
        </p:spPr>
        <p:txBody>
          <a:bodyPr wrap="square" rtlCol="0">
            <a:spAutoFit/>
          </a:bodyPr>
          <a:lstStyle/>
          <a:p>
            <a:r>
              <a:rPr lang="en-US" sz="2400" smtClean="0"/>
              <a:t>Kiểu RectF : Biến thuộc kiểu này lưu bốn thông số như trên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5"/>
                                        </p:tgtEl>
                                        <p:attrNameLst>
                                          <p:attrName>style.visibility</p:attrName>
                                        </p:attrNameLst>
                                      </p:cBhvr>
                                      <p:to>
                                        <p:strVal val="visible"/>
                                      </p:to>
                                    </p:set>
                                    <p:animEffect transition="in" filter="diamond(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500" fill="hold">
                                          <p:stCondLst>
                                            <p:cond delay="0"/>
                                          </p:stCondLst>
                                        </p:cTn>
                                        <p:tgtEl>
                                          <p:spTgt spid="4"/>
                                        </p:tgtEl>
                                        <p:attrNameLst>
                                          <p:attrName>style.visibility</p:attrName>
                                        </p:attrNameLst>
                                      </p:cBhvr>
                                      <p:to>
                                        <p:strVal val="visible"/>
                                      </p:to>
                                    </p:set>
                                    <p:animEffect transition="in" filter="diamond(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500" fill="hold">
                                          <p:stCondLst>
                                            <p:cond delay="0"/>
                                          </p:stCondLst>
                                        </p:cTn>
                                        <p:tgtEl>
                                          <p:spTgt spid="8"/>
                                        </p:tgtEl>
                                        <p:attrNameLst>
                                          <p:attrName>style.visibility</p:attrName>
                                        </p:attrNameLst>
                                      </p:cBhvr>
                                      <p:to>
                                        <p:strVal val="visible"/>
                                      </p:to>
                                    </p:set>
                                    <p:animEffect transition="in" filter="diamond(in)">
                                      <p:cBhvr>
                                        <p:cTn id="17" dur="500"/>
                                        <p:tgtEl>
                                          <p:spTgt spid="8"/>
                                        </p:tgtEl>
                                      </p:cBhvr>
                                    </p:animEffect>
                                  </p:childTnLst>
                                </p:cTn>
                              </p:par>
                              <p:par>
                                <p:cTn id="18" presetID="8" presetClass="entr" presetSubtype="16" fill="hold" grpId="0" nodeType="withEffect">
                                  <p:stCondLst>
                                    <p:cond delay="0"/>
                                  </p:stCondLst>
                                  <p:childTnLst>
                                    <p:set>
                                      <p:cBhvr>
                                        <p:cTn id="19" dur="500" fill="hold">
                                          <p:stCondLst>
                                            <p:cond delay="0"/>
                                          </p:stCondLst>
                                        </p:cTn>
                                        <p:tgtEl>
                                          <p:spTgt spid="9"/>
                                        </p:tgtEl>
                                        <p:attrNameLst>
                                          <p:attrName>style.visibility</p:attrName>
                                        </p:attrNameLst>
                                      </p:cBhvr>
                                      <p:to>
                                        <p:strVal val="visible"/>
                                      </p:to>
                                    </p:set>
                                    <p:animEffect transition="in" filter="diamond(in)">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06</a:t>
            </a:r>
          </a:p>
        </p:txBody>
      </p:sp>
      <p:sp>
        <p:nvSpPr>
          <p:cNvPr id="3" name="文本框 15"/>
          <p:cNvSpPr txBox="1"/>
          <p:nvPr/>
        </p:nvSpPr>
        <p:spPr>
          <a:xfrm>
            <a:off x="3596640" y="-105410"/>
            <a:ext cx="8595360" cy="135318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XÂY DỰNG BÀI TOÁN YOLO </a:t>
            </a:r>
          </a:p>
          <a:p>
            <a:pPr>
              <a:lnSpc>
                <a:spcPct val="114000"/>
              </a:lnSpc>
            </a:pPr>
            <a:r>
              <a:rPr lang="en-US" altLang="zh-CN" sz="3600" b="1" dirty="0">
                <a:solidFill>
                  <a:schemeClr val="bg1">
                    <a:lumMod val="50000"/>
                  </a:schemeClr>
                </a:solidFill>
                <a:latin typeface="+mj-lt"/>
                <a:ea typeface="+mj-ea"/>
              </a:rPr>
              <a:t>TRÊN APP ANDROID</a:t>
            </a:r>
          </a:p>
        </p:txBody>
      </p:sp>
      <p:sp>
        <p:nvSpPr>
          <p:cNvPr id="5" name="Rectangles 4"/>
          <p:cNvSpPr/>
          <p:nvPr/>
        </p:nvSpPr>
        <p:spPr>
          <a:xfrm>
            <a:off x="907415" y="1382395"/>
            <a:ext cx="10187940" cy="497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文本框 13"/>
          <p:cNvSpPr txBox="1"/>
          <p:nvPr/>
        </p:nvSpPr>
        <p:spPr>
          <a:xfrm>
            <a:off x="907415" y="1382395"/>
            <a:ext cx="10187305" cy="553085"/>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MÔ HÌNH BÀI TOÁN RECONIZE VÀ CLASSIFIER</a:t>
            </a:r>
          </a:p>
        </p:txBody>
      </p:sp>
      <p:sp>
        <p:nvSpPr>
          <p:cNvPr id="2" name="Content Placeholder 2"/>
          <p:cNvSpPr>
            <a:spLocks noGrp="1"/>
          </p:cNvSpPr>
          <p:nvPr/>
        </p:nvSpPr>
        <p:spPr>
          <a:xfrm>
            <a:off x="686435" y="2292350"/>
            <a:ext cx="1102296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mtClean="0"/>
              <a:t>Mô hình này được viết lại dựa trênTensorFlowInFerenceInterface do tensorflow cung cấp các API cần thiết (Graph được xây  dựng sẵn).</a:t>
            </a:r>
          </a:p>
        </p:txBody>
      </p:sp>
      <p:pic>
        <p:nvPicPr>
          <p:cNvPr id="7" name="Picture Placeholder 6"/>
          <p:cNvPicPr>
            <a:picLocks noGrp="1" noChangeAspect="1"/>
          </p:cNvPicPr>
          <p:nvPr>
            <p:ph type="pic" sz="quarter" idx="10"/>
          </p:nvPr>
        </p:nvPicPr>
        <p:blipFill>
          <a:blip r:embed="rId3"/>
          <a:stretch>
            <a:fillRect/>
          </a:stretch>
        </p:blipFill>
        <p:spPr>
          <a:xfrm>
            <a:off x="2329180" y="3628390"/>
            <a:ext cx="8295005" cy="3117215"/>
          </a:xfrm>
          <a:prstGeom prst="rect">
            <a:avLst/>
          </a:prstGeom>
        </p:spPr>
      </p:pic>
      <p:sp>
        <p:nvSpPr>
          <p:cNvPr id="4" name="Rectangle 3"/>
          <p:cNvSpPr/>
          <p:nvPr/>
        </p:nvSpPr>
        <p:spPr>
          <a:xfrm>
            <a:off x="3810759" y="3244334"/>
            <a:ext cx="4887192" cy="369332"/>
          </a:xfrm>
          <a:prstGeom prst="rect">
            <a:avLst/>
          </a:prstGeom>
        </p:spPr>
        <p:txBody>
          <a:bodyPr wrap="square">
            <a:spAutoFit/>
          </a:bodyPr>
          <a:lstStyle/>
          <a:p>
            <a:r>
              <a:rPr lang="en-US" b="1" u="sng"/>
              <a:t>Github: </a:t>
            </a:r>
            <a:r>
              <a:rPr lang="en-US"/>
              <a:t>https://github.com/googlecodelabs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500" fill="hold">
                                          <p:stCondLst>
                                            <p:cond delay="0"/>
                                          </p:stCondLst>
                                        </p:cTn>
                                        <p:tgtEl>
                                          <p:spTgt spid="2"/>
                                        </p:tgtEl>
                                        <p:attrNameLst>
                                          <p:attrName>style.visibility</p:attrName>
                                        </p:attrNameLst>
                                      </p:cBhvr>
                                      <p:to>
                                        <p:strVal val="visible"/>
                                      </p:to>
                                    </p:set>
                                    <p:animEffect transition="in" filter="diamond(in)">
                                      <p:cBhvr>
                                        <p:cTn id="12" dur="500"/>
                                        <p:tgtEl>
                                          <p:spTgt spid="2"/>
                                        </p:tgtEl>
                                      </p:cBhvr>
                                    </p:animEffect>
                                  </p:childTnLst>
                                </p:cTn>
                              </p:par>
                              <p:par>
                                <p:cTn id="13" presetID="8" presetClass="entr" presetSubtype="16" fill="hold" nodeType="withEffect">
                                  <p:stCondLst>
                                    <p:cond delay="0"/>
                                  </p:stCondLst>
                                  <p:childTnLst>
                                    <p:set>
                                      <p:cBhvr>
                                        <p:cTn id="14" dur="500" fill="hold">
                                          <p:stCondLst>
                                            <p:cond delay="0"/>
                                          </p:stCondLst>
                                        </p:cTn>
                                        <p:tgtEl>
                                          <p:spTgt spid="7"/>
                                        </p:tgtEl>
                                        <p:attrNameLst>
                                          <p:attrName>style.visibility</p:attrName>
                                        </p:attrNameLst>
                                      </p:cBhvr>
                                      <p:to>
                                        <p:strVal val="visible"/>
                                      </p:to>
                                    </p:set>
                                    <p:animEffect transition="in" filter="diamond(i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5"/>
          <p:cNvSpPr txBox="1"/>
          <p:nvPr/>
        </p:nvSpPr>
        <p:spPr>
          <a:xfrm>
            <a:off x="3596640" y="-105410"/>
            <a:ext cx="8595360" cy="135318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XÂY DỰNG BÀI TOÁN YOLO </a:t>
            </a:r>
          </a:p>
          <a:p>
            <a:pPr>
              <a:lnSpc>
                <a:spcPct val="114000"/>
              </a:lnSpc>
            </a:pPr>
            <a:r>
              <a:rPr lang="en-US" altLang="zh-CN" sz="3600" b="1" dirty="0">
                <a:solidFill>
                  <a:schemeClr val="bg1">
                    <a:lumMod val="50000"/>
                  </a:schemeClr>
                </a:solidFill>
                <a:latin typeface="+mj-lt"/>
                <a:ea typeface="+mj-ea"/>
              </a:rPr>
              <a:t>TRÊN APP ANDROID</a:t>
            </a:r>
          </a:p>
        </p:txBody>
      </p:sp>
      <p:pic>
        <p:nvPicPr>
          <p:cNvPr id="10" name="Picture 9"/>
          <p:cNvPicPr>
            <a:picLocks noChangeAspect="1"/>
          </p:cNvPicPr>
          <p:nvPr/>
        </p:nvPicPr>
        <p:blipFill>
          <a:blip r:embed="rId3"/>
          <a:stretch>
            <a:fillRect/>
          </a:stretch>
        </p:blipFill>
        <p:spPr>
          <a:xfrm>
            <a:off x="5915660" y="1935480"/>
            <a:ext cx="5715000" cy="4843145"/>
          </a:xfrm>
          <a:prstGeom prst="rect">
            <a:avLst/>
          </a:prstGeom>
        </p:spPr>
      </p:pic>
      <p:pic>
        <p:nvPicPr>
          <p:cNvPr id="13" name="Picture 4" descr="https://lh6.googleusercontent.com/7zGiZeZ8FayWuIOuXO1ld_KmWCcsjuO9FjQ0-0G4oYCmM-z8j2KiQMXCyVPMfA_1hL2ux0RLVwJhMg_ueqACU0BJEK3opXodarm6ZSdFFieTTRI_nMjrUD05bG-m-6xo1XOCQQ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175" y="3763645"/>
            <a:ext cx="3654425" cy="2973705"/>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2"/>
          <p:cNvSpPr>
            <a:spLocks noGrp="1"/>
          </p:cNvSpPr>
          <p:nvPr/>
        </p:nvSpPr>
        <p:spPr>
          <a:xfrm>
            <a:off x="1008380" y="2332990"/>
            <a:ext cx="4907280" cy="13112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mtClean="0"/>
              <a:t>Hàm populateRecognitions:</a:t>
            </a:r>
          </a:p>
          <a:p>
            <a:pPr marL="0" indent="0">
              <a:buNone/>
            </a:pPr>
            <a:r>
              <a:rPr lang="en-US" smtClean="0"/>
              <a:t>-  Đây là hàm chính trong phần FETCH ở sơ đồ 2.2.</a:t>
            </a:r>
            <a:endParaRPr lang="en-US"/>
          </a:p>
          <a:p>
            <a:pPr marL="0" indent="0">
              <a:buNone/>
            </a:pPr>
            <a:endParaRPr lang="en-US"/>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06</a:t>
            </a:r>
          </a:p>
        </p:txBody>
      </p:sp>
      <p:sp>
        <p:nvSpPr>
          <p:cNvPr id="5" name="Rectangles 4"/>
          <p:cNvSpPr/>
          <p:nvPr/>
        </p:nvSpPr>
        <p:spPr>
          <a:xfrm>
            <a:off x="2329815" y="1382395"/>
            <a:ext cx="8077200" cy="497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文本框 13"/>
          <p:cNvSpPr txBox="1"/>
          <p:nvPr/>
        </p:nvSpPr>
        <p:spPr>
          <a:xfrm>
            <a:off x="2499995" y="1382395"/>
            <a:ext cx="7766685" cy="553085"/>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XÂY DỰNG CÁC HÀM CHI TIẾT</a:t>
            </a:r>
          </a:p>
        </p:txBody>
      </p:sp>
      <p:pic>
        <p:nvPicPr>
          <p:cNvPr id="8" name="Picture 7"/>
          <p:cNvPicPr>
            <a:picLocks noChangeAspect="1"/>
          </p:cNvPicPr>
          <p:nvPr/>
        </p:nvPicPr>
        <p:blipFill>
          <a:blip r:embed="rId5"/>
          <a:stretch>
            <a:fillRect/>
          </a:stretch>
        </p:blipFill>
        <p:spPr>
          <a:xfrm>
            <a:off x="1105535" y="2144039"/>
            <a:ext cx="4684395" cy="4190365"/>
          </a:xfrm>
          <a:prstGeom prst="rect">
            <a:avLst/>
          </a:prstGeom>
        </p:spPr>
      </p:pic>
      <p:pic>
        <p:nvPicPr>
          <p:cNvPr id="6158" name="Picture 14" descr="Intersection over Union (IOU) calculation diagram. | Download Scientific  Dia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4735" y="2155190"/>
            <a:ext cx="5238115" cy="41910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a:spLocks noGrp="1"/>
          </p:cNvSpPr>
          <p:nvPr/>
        </p:nvSpPr>
        <p:spPr>
          <a:xfrm>
            <a:off x="1105535" y="2332990"/>
            <a:ext cx="10525125" cy="38341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mtClean="0"/>
              <a:t>- Xây dựng các hàm để phục vụ</a:t>
            </a:r>
          </a:p>
          <a:p>
            <a:pPr marL="0" indent="0">
              <a:buNone/>
            </a:pPr>
            <a:r>
              <a:rPr lang="en-US" smtClean="0"/>
              <a:t> cho mục đích recognize và classifier trong phần FETCH ở mô hình phía trên</a:t>
            </a:r>
          </a:p>
          <a:p>
            <a:pPr marL="0" indent="0">
              <a:buNone/>
            </a:pPr>
            <a:r>
              <a:rPr lang="en-US" smtClean="0"/>
              <a:t>+ Hàm Sigmoid </a:t>
            </a:r>
          </a:p>
          <a:p>
            <a:pPr marL="0" indent="0">
              <a:buNone/>
            </a:pPr>
            <a:r>
              <a:rPr lang="en-US" smtClean="0"/>
              <a:t>+ Hàm StreamstoAnchors</a:t>
            </a:r>
          </a:p>
          <a:p>
            <a:pPr marL="0" indent="0">
              <a:buNone/>
            </a:pPr>
            <a:r>
              <a:rPr lang="en-US" smtClean="0"/>
              <a:t>+ Hàm Streamstolabels</a:t>
            </a:r>
          </a:p>
          <a:p>
            <a:pPr marL="0" indent="0">
              <a:buNone/>
            </a:pPr>
            <a:r>
              <a:rPr lang="en-US" smtClean="0"/>
              <a:t>+ Hàm SoftMax</a:t>
            </a:r>
            <a:endParaRPr lang="en-US"/>
          </a:p>
        </p:txBody>
      </p:sp>
      <p:sp>
        <p:nvSpPr>
          <p:cNvPr id="16" name="文本框 15"/>
          <p:cNvSpPr txBox="1"/>
          <p:nvPr/>
        </p:nvSpPr>
        <p:spPr>
          <a:xfrm>
            <a:off x="3749040" y="46990"/>
            <a:ext cx="8595360" cy="135318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XÂY DỰNG BÀI TOÁN YOLO </a:t>
            </a:r>
          </a:p>
          <a:p>
            <a:pPr>
              <a:lnSpc>
                <a:spcPct val="114000"/>
              </a:lnSpc>
            </a:pPr>
            <a:r>
              <a:rPr lang="en-US" altLang="zh-CN" sz="3600" b="1" dirty="0">
                <a:solidFill>
                  <a:schemeClr val="bg1">
                    <a:lumMod val="50000"/>
                  </a:schemeClr>
                </a:solidFill>
                <a:latin typeface="+mj-lt"/>
                <a:ea typeface="+mj-ea"/>
              </a:rPr>
              <a:t>TRÊN APP ANDROID</a:t>
            </a:r>
          </a:p>
        </p:txBody>
      </p:sp>
      <p:pic>
        <p:nvPicPr>
          <p:cNvPr id="2" name="Picture 1"/>
          <p:cNvPicPr>
            <a:picLocks noChangeAspect="1"/>
          </p:cNvPicPr>
          <p:nvPr/>
        </p:nvPicPr>
        <p:blipFill>
          <a:blip r:embed="rId7"/>
          <a:stretch>
            <a:fillRect/>
          </a:stretch>
        </p:blipFill>
        <p:spPr>
          <a:xfrm>
            <a:off x="1527175" y="2052024"/>
            <a:ext cx="9547225" cy="48059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500" fill="hold">
                                          <p:stCondLst>
                                            <p:cond delay="0"/>
                                          </p:stCondLst>
                                        </p:cTn>
                                        <p:tgtEl>
                                          <p:spTgt spid="4"/>
                                        </p:tgtEl>
                                        <p:attrNameLst>
                                          <p:attrName>style.visibility</p:attrName>
                                        </p:attrNameLst>
                                      </p:cBhvr>
                                      <p:to>
                                        <p:strVal val="visible"/>
                                      </p:to>
                                    </p:set>
                                    <p:animEffect transition="in" filter="diamond(i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xit" presetSubtype="32" fill="hold" grpId="1" nodeType="clickEffect">
                                  <p:stCondLst>
                                    <p:cond delay="0"/>
                                  </p:stCondLst>
                                  <p:childTnLst>
                                    <p:animEffect transition="out" filter="diamond(out)">
                                      <p:cBhvr>
                                        <p:cTn id="16" dur="499"/>
                                        <p:tgtEl>
                                          <p:spTgt spid="4"/>
                                        </p:tgtEl>
                                      </p:cBhvr>
                                    </p:animEffect>
                                    <p:set>
                                      <p:cBhvr>
                                        <p:cTn id="17" dur="1" fill="hold">
                                          <p:stCondLst>
                                            <p:cond delay="499"/>
                                          </p:stCondLst>
                                        </p:cTn>
                                        <p:tgtEl>
                                          <p:spTgt spid="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500" fill="hold">
                                          <p:stCondLst>
                                            <p:cond delay="0"/>
                                          </p:stCondLst>
                                        </p:cTn>
                                        <p:tgtEl>
                                          <p:spTgt spid="8"/>
                                        </p:tgtEl>
                                        <p:attrNameLst>
                                          <p:attrName>style.visibility</p:attrName>
                                        </p:attrNameLst>
                                      </p:cBhvr>
                                      <p:to>
                                        <p:strVal val="visible"/>
                                      </p:to>
                                    </p:set>
                                    <p:animEffect transition="in" filter="diamond(in)">
                                      <p:cBhvr>
                                        <p:cTn id="22" dur="500"/>
                                        <p:tgtEl>
                                          <p:spTgt spid="8"/>
                                        </p:tgtEl>
                                      </p:cBhvr>
                                    </p:animEffect>
                                  </p:childTnLst>
                                </p:cTn>
                              </p:par>
                              <p:par>
                                <p:cTn id="23" presetID="8" presetClass="entr" presetSubtype="16" fill="hold" nodeType="withEffect">
                                  <p:stCondLst>
                                    <p:cond delay="0"/>
                                  </p:stCondLst>
                                  <p:childTnLst>
                                    <p:set>
                                      <p:cBhvr>
                                        <p:cTn id="24" dur="500" fill="hold">
                                          <p:stCondLst>
                                            <p:cond delay="0"/>
                                          </p:stCondLst>
                                        </p:cTn>
                                        <p:tgtEl>
                                          <p:spTgt spid="6158"/>
                                        </p:tgtEl>
                                        <p:attrNameLst>
                                          <p:attrName>style.visibility</p:attrName>
                                        </p:attrNameLst>
                                      </p:cBhvr>
                                      <p:to>
                                        <p:strVal val="visible"/>
                                      </p:to>
                                    </p:set>
                                    <p:animEffect transition="in" filter="diamond(in)">
                                      <p:cBhvr>
                                        <p:cTn id="25" dur="500"/>
                                        <p:tgtEl>
                                          <p:spTgt spid="6158"/>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xit" presetSubtype="32" fill="hold" nodeType="clickEffect">
                                  <p:stCondLst>
                                    <p:cond delay="0"/>
                                  </p:stCondLst>
                                  <p:childTnLst>
                                    <p:animEffect transition="out" filter="diamond(out)">
                                      <p:cBhvr>
                                        <p:cTn id="29" dur="500"/>
                                        <p:tgtEl>
                                          <p:spTgt spid="8"/>
                                        </p:tgtEl>
                                      </p:cBhvr>
                                    </p:animEffect>
                                    <p:set>
                                      <p:cBhvr>
                                        <p:cTn id="30" dur="1" fill="hold">
                                          <p:stCondLst>
                                            <p:cond delay="500"/>
                                          </p:stCondLst>
                                        </p:cTn>
                                        <p:tgtEl>
                                          <p:spTgt spid="8"/>
                                        </p:tgtEl>
                                        <p:attrNameLst>
                                          <p:attrName>style.visibility</p:attrName>
                                        </p:attrNameLst>
                                      </p:cBhvr>
                                      <p:to>
                                        <p:strVal val="hidden"/>
                                      </p:to>
                                    </p:set>
                                  </p:childTnLst>
                                </p:cTn>
                              </p:par>
                              <p:par>
                                <p:cTn id="31" presetID="8" presetClass="exit" presetSubtype="32" fill="hold" nodeType="withEffect">
                                  <p:stCondLst>
                                    <p:cond delay="0"/>
                                  </p:stCondLst>
                                  <p:childTnLst>
                                    <p:animEffect transition="out" filter="diamond(out)">
                                      <p:cBhvr>
                                        <p:cTn id="32" dur="500"/>
                                        <p:tgtEl>
                                          <p:spTgt spid="6158"/>
                                        </p:tgtEl>
                                      </p:cBhvr>
                                    </p:animEffect>
                                    <p:set>
                                      <p:cBhvr>
                                        <p:cTn id="33" dur="1" fill="hold">
                                          <p:stCondLst>
                                            <p:cond delay="500"/>
                                          </p:stCondLst>
                                        </p:cTn>
                                        <p:tgtEl>
                                          <p:spTgt spid="6158"/>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grpId="0" nodeType="clickEffect">
                                  <p:stCondLst>
                                    <p:cond delay="0"/>
                                  </p:stCondLst>
                                  <p:childTnLst>
                                    <p:set>
                                      <p:cBhvr>
                                        <p:cTn id="37" dur="500" fill="hold">
                                          <p:stCondLst>
                                            <p:cond delay="0"/>
                                          </p:stCondLst>
                                        </p:cTn>
                                        <p:tgtEl>
                                          <p:spTgt spid="15"/>
                                        </p:tgtEl>
                                        <p:attrNameLst>
                                          <p:attrName>style.visibility</p:attrName>
                                        </p:attrNameLst>
                                      </p:cBhvr>
                                      <p:to>
                                        <p:strVal val="visible"/>
                                      </p:to>
                                    </p:set>
                                    <p:animEffect transition="in" filter="diamond(in)">
                                      <p:cBhvr>
                                        <p:cTn id="38" dur="500"/>
                                        <p:tgtEl>
                                          <p:spTgt spid="15"/>
                                        </p:tgtEl>
                                      </p:cBhvr>
                                    </p:animEffect>
                                  </p:childTnLst>
                                </p:cTn>
                              </p:par>
                              <p:par>
                                <p:cTn id="39" presetID="8" presetClass="entr" presetSubtype="16" fill="hold" nodeType="withEffect">
                                  <p:stCondLst>
                                    <p:cond delay="0"/>
                                  </p:stCondLst>
                                  <p:childTnLst>
                                    <p:set>
                                      <p:cBhvr>
                                        <p:cTn id="40" dur="500" fill="hold">
                                          <p:stCondLst>
                                            <p:cond delay="0"/>
                                          </p:stCondLst>
                                        </p:cTn>
                                        <p:tgtEl>
                                          <p:spTgt spid="13"/>
                                        </p:tgtEl>
                                        <p:attrNameLst>
                                          <p:attrName>style.visibility</p:attrName>
                                        </p:attrNameLst>
                                      </p:cBhvr>
                                      <p:to>
                                        <p:strVal val="visible"/>
                                      </p:to>
                                    </p:set>
                                    <p:animEffect transition="in" filter="diamond(in)">
                                      <p:cBhvr>
                                        <p:cTn id="41" dur="500"/>
                                        <p:tgtEl>
                                          <p:spTgt spid="13"/>
                                        </p:tgtEl>
                                      </p:cBhvr>
                                    </p:animEffect>
                                  </p:childTnLst>
                                </p:cTn>
                              </p:par>
                              <p:par>
                                <p:cTn id="42" presetID="8" presetClass="entr" presetSubtype="16" fill="hold" nodeType="withEffect">
                                  <p:stCondLst>
                                    <p:cond delay="0"/>
                                  </p:stCondLst>
                                  <p:childTnLst>
                                    <p:set>
                                      <p:cBhvr>
                                        <p:cTn id="43" dur="500" fill="hold">
                                          <p:stCondLst>
                                            <p:cond delay="0"/>
                                          </p:stCondLst>
                                        </p:cTn>
                                        <p:tgtEl>
                                          <p:spTgt spid="10"/>
                                        </p:tgtEl>
                                        <p:attrNameLst>
                                          <p:attrName>style.visibility</p:attrName>
                                        </p:attrNameLst>
                                      </p:cBhvr>
                                      <p:to>
                                        <p:strVal val="visible"/>
                                      </p:to>
                                    </p:set>
                                    <p:animEffect transition="in" filter="diamond(in)">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6" presetClass="exit" presetSubtype="32" fill="hold" grpId="1" nodeType="clickEffect">
                                  <p:stCondLst>
                                    <p:cond delay="0"/>
                                  </p:stCondLst>
                                  <p:childTnLst>
                                    <p:animEffect transition="out" filter="circle(out)">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6" presetClass="exit" presetSubtype="32" fill="hold" nodeType="withEffect">
                                  <p:stCondLst>
                                    <p:cond delay="0"/>
                                  </p:stCondLst>
                                  <p:childTnLst>
                                    <p:animEffect transition="out" filter="circle(out)">
                                      <p:cBhvr>
                                        <p:cTn id="51" dur="600"/>
                                        <p:tgtEl>
                                          <p:spTgt spid="13"/>
                                        </p:tgtEl>
                                      </p:cBhvr>
                                    </p:animEffect>
                                    <p:set>
                                      <p:cBhvr>
                                        <p:cTn id="52" dur="1" fill="hold">
                                          <p:stCondLst>
                                            <p:cond delay="599"/>
                                          </p:stCondLst>
                                        </p:cTn>
                                        <p:tgtEl>
                                          <p:spTgt spid="13"/>
                                        </p:tgtEl>
                                        <p:attrNameLst>
                                          <p:attrName>style.visibility</p:attrName>
                                        </p:attrNameLst>
                                      </p:cBhvr>
                                      <p:to>
                                        <p:strVal val="hidden"/>
                                      </p:to>
                                    </p:set>
                                  </p:childTnLst>
                                </p:cTn>
                              </p:par>
                              <p:par>
                                <p:cTn id="53" presetID="6" presetClass="exit" presetSubtype="32" fill="hold" nodeType="withEffect">
                                  <p:stCondLst>
                                    <p:cond delay="0"/>
                                  </p:stCondLst>
                                  <p:childTnLst>
                                    <p:animEffect transition="out" filter="circle(out)">
                                      <p:cBhvr>
                                        <p:cTn id="54" dur="600"/>
                                        <p:tgtEl>
                                          <p:spTgt spid="10"/>
                                        </p:tgtEl>
                                      </p:cBhvr>
                                    </p:animEffect>
                                    <p:set>
                                      <p:cBhvr>
                                        <p:cTn id="55" dur="1" fill="hold">
                                          <p:stCondLst>
                                            <p:cond delay="599"/>
                                          </p:stCondLst>
                                        </p:cTn>
                                        <p:tgtEl>
                                          <p:spTgt spid="10"/>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6" presetClass="entr" presetSubtype="16"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circle(in)">
                                      <p:cBhvr>
                                        <p:cTn id="6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6" grpId="0"/>
      <p:bldP spid="4" grpId="0"/>
      <p:bldP spid="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菱形 3"/>
          <p:cNvSpPr/>
          <p:nvPr/>
        </p:nvSpPr>
        <p:spPr>
          <a:xfrm>
            <a:off x="-2035176" y="2400300"/>
            <a:ext cx="4038600" cy="4038600"/>
          </a:xfrm>
          <a:prstGeom prst="diamond">
            <a:avLst/>
          </a:pr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菱形 4"/>
          <p:cNvSpPr/>
          <p:nvPr/>
        </p:nvSpPr>
        <p:spPr>
          <a:xfrm>
            <a:off x="2419350" y="-2019300"/>
            <a:ext cx="4038600" cy="4038600"/>
          </a:xfrm>
          <a:prstGeom prst="diamond">
            <a:avLst/>
          </a:prstGeom>
          <a:solidFill>
            <a:schemeClr val="bg2">
              <a:lumMod val="7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a:off x="-2019300" y="-2019300"/>
            <a:ext cx="4038600" cy="40386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占位符 7"/>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a:xfrm>
            <a:off x="192087" y="263975"/>
            <a:ext cx="4038600" cy="3891649"/>
          </a:xfrm>
        </p:spPr>
      </p:pic>
      <p:grpSp>
        <p:nvGrpSpPr>
          <p:cNvPr id="15" name="组合 14"/>
          <p:cNvGrpSpPr/>
          <p:nvPr/>
        </p:nvGrpSpPr>
        <p:grpSpPr>
          <a:xfrm>
            <a:off x="5809934" y="1676676"/>
            <a:ext cx="4967523" cy="856339"/>
            <a:chOff x="6591300" y="1622371"/>
            <a:chExt cx="4967523" cy="856339"/>
          </a:xfrm>
        </p:grpSpPr>
        <p:sp>
          <p:nvSpPr>
            <p:cNvPr id="9" name="菱形 8"/>
            <p:cNvSpPr/>
            <p:nvPr/>
          </p:nvSpPr>
          <p:spPr>
            <a:xfrm>
              <a:off x="6591300" y="1650829"/>
              <a:ext cx="827881" cy="8278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1</a:t>
              </a:r>
              <a:endParaRPr lang="zh-CN" altLang="en-US" sz="2400" dirty="0"/>
            </a:p>
          </p:txBody>
        </p:sp>
        <p:sp>
          <p:nvSpPr>
            <p:cNvPr id="12" name="文本框 11"/>
            <p:cNvSpPr txBox="1"/>
            <p:nvPr/>
          </p:nvSpPr>
          <p:spPr>
            <a:xfrm>
              <a:off x="7379453" y="1622371"/>
              <a:ext cx="4179370"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22374C"/>
                  </a:solidFill>
                </a:rPr>
                <a:t>GIỚI THIỆU ĐỀ TÀI</a:t>
              </a:r>
            </a:p>
          </p:txBody>
        </p:sp>
      </p:grpSp>
      <p:grpSp>
        <p:nvGrpSpPr>
          <p:cNvPr id="16" name="组合 15"/>
          <p:cNvGrpSpPr/>
          <p:nvPr/>
        </p:nvGrpSpPr>
        <p:grpSpPr>
          <a:xfrm>
            <a:off x="6457829" y="2394264"/>
            <a:ext cx="5083810" cy="845530"/>
            <a:chOff x="6379130" y="1481760"/>
            <a:chExt cx="5083810" cy="845530"/>
          </a:xfrm>
        </p:grpSpPr>
        <p:sp>
          <p:nvSpPr>
            <p:cNvPr id="17" name="菱形 16"/>
            <p:cNvSpPr/>
            <p:nvPr/>
          </p:nvSpPr>
          <p:spPr>
            <a:xfrm>
              <a:off x="10635059" y="1499409"/>
              <a:ext cx="827881" cy="8278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2</a:t>
              </a:r>
              <a:endParaRPr lang="zh-CN" altLang="en-US" sz="2400" dirty="0"/>
            </a:p>
          </p:txBody>
        </p:sp>
        <p:sp>
          <p:nvSpPr>
            <p:cNvPr id="19" name="文本框 18"/>
            <p:cNvSpPr txBox="1"/>
            <p:nvPr/>
          </p:nvSpPr>
          <p:spPr>
            <a:xfrm>
              <a:off x="6379130" y="1481760"/>
              <a:ext cx="4296410" cy="460375"/>
            </a:xfrm>
            <a:prstGeom prst="rect">
              <a:avLst/>
            </a:prstGeom>
            <a:noFill/>
          </p:spPr>
          <p:txBody>
            <a:bodyPr wrap="square" rtlCol="0">
              <a:spAutoFit/>
              <a:scene3d>
                <a:camera prst="orthographicFront"/>
                <a:lightRig rig="threePt" dir="t"/>
              </a:scene3d>
              <a:sp3d contourW="12700"/>
            </a:bodyPr>
            <a:lstStyle/>
            <a:p>
              <a:pPr algn="r"/>
              <a:r>
                <a:rPr lang="en-US" altLang="zh-CN" sz="2400" b="1" dirty="0">
                  <a:solidFill>
                    <a:srgbClr val="757070"/>
                  </a:solidFill>
                </a:rPr>
                <a:t>NỀN TẢNG HỖ TRỢ</a:t>
              </a:r>
            </a:p>
          </p:txBody>
        </p:sp>
      </p:grpSp>
      <p:sp>
        <p:nvSpPr>
          <p:cNvPr id="31" name="文本框 30"/>
          <p:cNvSpPr txBox="1"/>
          <p:nvPr/>
        </p:nvSpPr>
        <p:spPr>
          <a:xfrm>
            <a:off x="2109787" y="4950087"/>
            <a:ext cx="3265487" cy="769441"/>
          </a:xfrm>
          <a:prstGeom prst="rect">
            <a:avLst/>
          </a:prstGeom>
          <a:noFill/>
        </p:spPr>
        <p:txBody>
          <a:bodyPr wrap="square" rtlCol="0">
            <a:spAutoFit/>
            <a:scene3d>
              <a:camera prst="orthographicFront"/>
              <a:lightRig rig="threePt" dir="t"/>
            </a:scene3d>
            <a:sp3d contourW="12700"/>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1" i="0" u="none" strike="noStrike" kern="1200" cap="none" spc="0" normalizeH="0" baseline="0" noProof="0" dirty="0">
                <a:ln>
                  <a:noFill/>
                </a:ln>
                <a:solidFill>
                  <a:schemeClr val="accent2"/>
                </a:solidFill>
                <a:effectLst/>
                <a:uLnTx/>
                <a:uFillTx/>
                <a:latin typeface="Arial" panose="020B0604020202020204"/>
                <a:ea typeface="Microsoft YaHei" panose="020B0503020204020204" pitchFamily="34" charset="-122"/>
                <a:cs typeface="+mn-cs"/>
              </a:rPr>
              <a:t>NỘI</a:t>
            </a:r>
            <a:r>
              <a:rPr kumimoji="0" lang="en-US" altLang="zh-CN" sz="4400" b="1" i="0" u="none" strike="noStrike" kern="1200" cap="none" spc="0" normalizeH="0" noProof="0" dirty="0">
                <a:ln>
                  <a:noFill/>
                </a:ln>
                <a:solidFill>
                  <a:schemeClr val="accent2"/>
                </a:solidFill>
                <a:effectLst/>
                <a:uLnTx/>
                <a:uFillTx/>
                <a:latin typeface="Arial" panose="020B0604020202020204"/>
                <a:ea typeface="Microsoft YaHei" panose="020B0503020204020204" pitchFamily="34" charset="-122"/>
                <a:cs typeface="+mn-cs"/>
              </a:rPr>
              <a:t> DUNG</a:t>
            </a:r>
            <a:endParaRPr kumimoji="0" lang="zh-CN" altLang="en-US" sz="4400" b="1" i="0" u="none" strike="noStrike" kern="1200" cap="none" spc="0" normalizeH="0" baseline="0" noProof="0" dirty="0">
              <a:ln>
                <a:noFill/>
              </a:ln>
              <a:solidFill>
                <a:schemeClr val="accent2"/>
              </a:solidFill>
              <a:effectLst/>
              <a:uLnTx/>
              <a:uFillTx/>
              <a:latin typeface="Arial" panose="020B0604020202020204"/>
              <a:ea typeface="Microsoft YaHei" panose="020B0503020204020204" pitchFamily="34" charset="-122"/>
              <a:cs typeface="+mn-cs"/>
            </a:endParaRPr>
          </a:p>
        </p:txBody>
      </p:sp>
      <p:grpSp>
        <p:nvGrpSpPr>
          <p:cNvPr id="42" name="组合 14"/>
          <p:cNvGrpSpPr/>
          <p:nvPr/>
        </p:nvGrpSpPr>
        <p:grpSpPr>
          <a:xfrm>
            <a:off x="5809934" y="3305851"/>
            <a:ext cx="5229699" cy="882871"/>
            <a:chOff x="6606540" y="1611714"/>
            <a:chExt cx="5229699" cy="882871"/>
          </a:xfrm>
        </p:grpSpPr>
        <p:sp>
          <p:nvSpPr>
            <p:cNvPr id="43" name="菱形 8"/>
            <p:cNvSpPr/>
            <p:nvPr/>
          </p:nvSpPr>
          <p:spPr>
            <a:xfrm>
              <a:off x="6606540" y="1666704"/>
              <a:ext cx="827881" cy="8278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3</a:t>
              </a:r>
              <a:endParaRPr lang="zh-CN" altLang="en-US" sz="2400" dirty="0"/>
            </a:p>
          </p:txBody>
        </p:sp>
        <p:sp>
          <p:nvSpPr>
            <p:cNvPr id="45" name="文本框 11"/>
            <p:cNvSpPr txBox="1"/>
            <p:nvPr/>
          </p:nvSpPr>
          <p:spPr>
            <a:xfrm>
              <a:off x="7367111" y="1611714"/>
              <a:ext cx="4469128" cy="829945"/>
            </a:xfrm>
            <a:prstGeom prst="rect">
              <a:avLst/>
            </a:prstGeom>
            <a:noFill/>
          </p:spPr>
          <p:txBody>
            <a:bodyPr wrap="square" rtlCol="0">
              <a:spAutoFit/>
              <a:scene3d>
                <a:camera prst="orthographicFront"/>
                <a:lightRig rig="threePt" dir="t"/>
              </a:scene3d>
              <a:sp3d contourW="12700"/>
            </a:bodyPr>
            <a:lstStyle/>
            <a:p>
              <a:r>
                <a:rPr lang="en-US" altLang="zh-CN" sz="2400" b="1" dirty="0">
                  <a:solidFill>
                    <a:schemeClr val="tx1"/>
                  </a:solidFill>
                  <a:sym typeface="+mn-ea"/>
                </a:rPr>
                <a:t>QUÁ TRÌNH THỰC HIỆN</a:t>
              </a:r>
              <a:endParaRPr lang="en-US" altLang="zh-CN" sz="2400" b="1" dirty="0">
                <a:solidFill>
                  <a:schemeClr val="tx1"/>
                </a:solidFill>
              </a:endParaRPr>
            </a:p>
            <a:p>
              <a:endParaRPr lang="en-US" altLang="zh-CN" sz="2400" b="1" dirty="0">
                <a:solidFill>
                  <a:schemeClr val="tx1"/>
                </a:solidFill>
              </a:endParaRPr>
            </a:p>
          </p:txBody>
        </p:sp>
      </p:grpSp>
      <p:grpSp>
        <p:nvGrpSpPr>
          <p:cNvPr id="47" name="组合 15"/>
          <p:cNvGrpSpPr/>
          <p:nvPr/>
        </p:nvGrpSpPr>
        <p:grpSpPr>
          <a:xfrm>
            <a:off x="7072708" y="4189140"/>
            <a:ext cx="4468494" cy="827881"/>
            <a:chOff x="7068106" y="1861359"/>
            <a:chExt cx="4468494" cy="827881"/>
          </a:xfrm>
        </p:grpSpPr>
        <p:sp>
          <p:nvSpPr>
            <p:cNvPr id="48" name="菱形 16"/>
            <p:cNvSpPr/>
            <p:nvPr/>
          </p:nvSpPr>
          <p:spPr>
            <a:xfrm>
              <a:off x="10708719" y="1861359"/>
              <a:ext cx="827881" cy="8278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4</a:t>
              </a:r>
              <a:endParaRPr lang="zh-CN" altLang="en-US" sz="2400" dirty="0"/>
            </a:p>
          </p:txBody>
        </p:sp>
        <p:sp>
          <p:nvSpPr>
            <p:cNvPr id="50" name="文本框 18"/>
            <p:cNvSpPr txBox="1"/>
            <p:nvPr/>
          </p:nvSpPr>
          <p:spPr>
            <a:xfrm>
              <a:off x="7068106" y="1861359"/>
              <a:ext cx="3627120" cy="460375"/>
            </a:xfrm>
            <a:prstGeom prst="rect">
              <a:avLst/>
            </a:prstGeom>
            <a:noFill/>
          </p:spPr>
          <p:txBody>
            <a:bodyPr wrap="square" rtlCol="0">
              <a:spAutoFit/>
              <a:scene3d>
                <a:camera prst="orthographicFront"/>
                <a:lightRig rig="threePt" dir="t"/>
              </a:scene3d>
              <a:sp3d contourW="12700"/>
            </a:bodyPr>
            <a:lstStyle/>
            <a:p>
              <a:pPr algn="r"/>
              <a:r>
                <a:rPr lang="en-US" altLang="zh-CN" sz="2400" b="1" dirty="0">
                  <a:solidFill>
                    <a:srgbClr val="757070"/>
                  </a:solidFill>
                </a:rPr>
                <a:t>KẾT QUẢ ĐẠT ĐƯỢC</a:t>
              </a:r>
            </a:p>
          </p:txBody>
        </p:sp>
      </p:grpSp>
      <p:grpSp>
        <p:nvGrpSpPr>
          <p:cNvPr id="52" name="组合 14"/>
          <p:cNvGrpSpPr/>
          <p:nvPr/>
        </p:nvGrpSpPr>
        <p:grpSpPr>
          <a:xfrm>
            <a:off x="5825489" y="5017443"/>
            <a:ext cx="4992370" cy="904716"/>
            <a:chOff x="6641465" y="2367109"/>
            <a:chExt cx="4992370" cy="904716"/>
          </a:xfrm>
        </p:grpSpPr>
        <p:sp>
          <p:nvSpPr>
            <p:cNvPr id="53" name="菱形 8"/>
            <p:cNvSpPr/>
            <p:nvPr/>
          </p:nvSpPr>
          <p:spPr>
            <a:xfrm>
              <a:off x="6641465" y="2443944"/>
              <a:ext cx="827881" cy="8278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5</a:t>
              </a:r>
              <a:endParaRPr lang="zh-CN" altLang="en-US" sz="2400" dirty="0"/>
            </a:p>
          </p:txBody>
        </p:sp>
        <p:sp>
          <p:nvSpPr>
            <p:cNvPr id="55" name="文本框 11"/>
            <p:cNvSpPr txBox="1"/>
            <p:nvPr/>
          </p:nvSpPr>
          <p:spPr>
            <a:xfrm>
              <a:off x="7469505" y="2367109"/>
              <a:ext cx="4164330" cy="460375"/>
            </a:xfrm>
            <a:prstGeom prst="rect">
              <a:avLst/>
            </a:prstGeom>
            <a:noFill/>
          </p:spPr>
          <p:txBody>
            <a:bodyPr wrap="square" rtlCol="0">
              <a:spAutoFit/>
              <a:scene3d>
                <a:camera prst="orthographicFront"/>
                <a:lightRig rig="threePt" dir="t"/>
              </a:scene3d>
              <a:sp3d contourW="12700"/>
            </a:bodyPr>
            <a:lstStyle/>
            <a:p>
              <a:r>
                <a:rPr lang="en-US" altLang="zh-CN" sz="2400" b="1" dirty="0">
                  <a:solidFill>
                    <a:srgbClr val="22374C"/>
                  </a:solidFill>
                </a:rPr>
                <a:t>ĐỊNH HƯỚNG PHÁT TRIỂN</a:t>
              </a:r>
            </a:p>
          </p:txBody>
        </p:sp>
      </p:grpSp>
      <p:sp>
        <p:nvSpPr>
          <p:cNvPr id="7" name="Flowchart: Decision 6"/>
          <p:cNvSpPr/>
          <p:nvPr/>
        </p:nvSpPr>
        <p:spPr>
          <a:xfrm>
            <a:off x="192087" y="256703"/>
            <a:ext cx="4038600" cy="3891649"/>
          </a:xfrm>
          <a:prstGeom prst="flowChartDecision">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flipV="1">
            <a:off x="6653530" y="2136775"/>
            <a:ext cx="3178810" cy="18415"/>
          </a:xfrm>
          <a:prstGeom prst="line">
            <a:avLst/>
          </a:prstGeom>
          <a:ln w="28575">
            <a:solidFill>
              <a:srgbClr val="22374C"/>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7585075" y="2854325"/>
            <a:ext cx="3128645" cy="6350"/>
          </a:xfrm>
          <a:prstGeom prst="line">
            <a:avLst/>
          </a:prstGeom>
          <a:ln w="28575">
            <a:solidFill>
              <a:srgbClr val="75707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7272655" y="4649470"/>
            <a:ext cx="3440430" cy="20955"/>
          </a:xfrm>
          <a:prstGeom prst="line">
            <a:avLst/>
          </a:prstGeom>
          <a:ln w="28575">
            <a:solidFill>
              <a:srgbClr val="75707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653530" y="3763010"/>
            <a:ext cx="3629660" cy="20955"/>
          </a:xfrm>
          <a:prstGeom prst="line">
            <a:avLst/>
          </a:prstGeom>
          <a:ln w="28575">
            <a:solidFill>
              <a:srgbClr val="22374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653530" y="5507990"/>
            <a:ext cx="4045585" cy="14605"/>
          </a:xfrm>
          <a:prstGeom prst="line">
            <a:avLst/>
          </a:prstGeom>
          <a:ln w="28575">
            <a:solidFill>
              <a:srgbClr val="22374C"/>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1+#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1+#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1+#ppt_w/2"/>
                                          </p:val>
                                        </p:tav>
                                        <p:tav tm="100000">
                                          <p:val>
                                            <p:strVal val="#ppt_x"/>
                                          </p:val>
                                        </p:tav>
                                      </p:tavLst>
                                    </p:anim>
                                    <p:anim calcmode="lin" valueType="num">
                                      <p:cBhvr additive="base">
                                        <p:cTn id="23" dur="500" fill="hold"/>
                                        <p:tgtEl>
                                          <p:spTgt spid="4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500" fill="hold"/>
                                        <p:tgtEl>
                                          <p:spTgt spid="47"/>
                                        </p:tgtEl>
                                        <p:attrNameLst>
                                          <p:attrName>ppt_x</p:attrName>
                                        </p:attrNameLst>
                                      </p:cBhvr>
                                      <p:tavLst>
                                        <p:tav tm="0">
                                          <p:val>
                                            <p:strVal val="1+#ppt_w/2"/>
                                          </p:val>
                                        </p:tav>
                                        <p:tav tm="100000">
                                          <p:val>
                                            <p:strVal val="#ppt_x"/>
                                          </p:val>
                                        </p:tav>
                                      </p:tavLst>
                                    </p:anim>
                                    <p:anim calcmode="lin" valueType="num">
                                      <p:cBhvr additive="base">
                                        <p:cTn id="28" dur="500" fill="hold"/>
                                        <p:tgtEl>
                                          <p:spTgt spid="47"/>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1+#ppt_w/2"/>
                                          </p:val>
                                        </p:tav>
                                        <p:tav tm="100000">
                                          <p:val>
                                            <p:strVal val="#ppt_x"/>
                                          </p:val>
                                        </p:tav>
                                      </p:tavLst>
                                    </p:anim>
                                    <p:anim calcmode="lin" valueType="num">
                                      <p:cBhvr additive="base">
                                        <p:cTn id="33"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06</a:t>
            </a:r>
          </a:p>
        </p:txBody>
      </p:sp>
      <p:sp>
        <p:nvSpPr>
          <p:cNvPr id="3" name="文本框 15"/>
          <p:cNvSpPr txBox="1"/>
          <p:nvPr/>
        </p:nvSpPr>
        <p:spPr>
          <a:xfrm>
            <a:off x="3596640" y="-105410"/>
            <a:ext cx="8595360" cy="135318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XÂY DỰNG BÀI TOÁN YOLO </a:t>
            </a:r>
          </a:p>
          <a:p>
            <a:pPr>
              <a:lnSpc>
                <a:spcPct val="114000"/>
              </a:lnSpc>
            </a:pPr>
            <a:r>
              <a:rPr lang="en-US" altLang="zh-CN" sz="3600" b="1" dirty="0">
                <a:solidFill>
                  <a:schemeClr val="bg1">
                    <a:lumMod val="50000"/>
                  </a:schemeClr>
                </a:solidFill>
                <a:latin typeface="+mj-lt"/>
                <a:ea typeface="+mj-ea"/>
              </a:rPr>
              <a:t>TRÊN APP ANDROID</a:t>
            </a:r>
          </a:p>
        </p:txBody>
      </p:sp>
      <p:sp>
        <p:nvSpPr>
          <p:cNvPr id="5" name="Rectangles 4"/>
          <p:cNvSpPr/>
          <p:nvPr/>
        </p:nvSpPr>
        <p:spPr>
          <a:xfrm>
            <a:off x="2329815" y="1382395"/>
            <a:ext cx="8077200" cy="49720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 name="文本框 13"/>
          <p:cNvSpPr txBox="1"/>
          <p:nvPr/>
        </p:nvSpPr>
        <p:spPr>
          <a:xfrm>
            <a:off x="2329180" y="1382395"/>
            <a:ext cx="8077835" cy="553085"/>
          </a:xfrm>
          <a:prstGeom prst="rect">
            <a:avLst/>
          </a:prstGeom>
          <a:noFill/>
        </p:spPr>
        <p:txBody>
          <a:bodyPr wrap="square" rtlCol="0">
            <a:spAutoFit/>
            <a:scene3d>
              <a:camera prst="orthographicFront"/>
              <a:lightRig rig="threePt" dir="t"/>
            </a:scene3d>
            <a:sp3d contourW="12700"/>
          </a:bodyPr>
          <a:lstStyle/>
          <a:p>
            <a:pPr algn="ctr"/>
            <a:r>
              <a:rPr lang="en-US" altLang="zh-CN" sz="3000" b="1" dirty="0">
                <a:solidFill>
                  <a:schemeClr val="bg1"/>
                </a:solidFill>
                <a:latin typeface="+mn-ea"/>
                <a:cs typeface="经典综艺体简" panose="02010609000101010101" pitchFamily="49" charset="-122"/>
              </a:rPr>
              <a:t>XÂY DỰNG ASYNCTASK CHO ANDROID </a:t>
            </a:r>
          </a:p>
        </p:txBody>
      </p:sp>
      <p:pic>
        <p:nvPicPr>
          <p:cNvPr id="2" name="Content Placeholder 3"/>
          <p:cNvPicPr>
            <a:picLocks noGrp="1" noChangeAspect="1"/>
          </p:cNvPicPr>
          <p:nvPr/>
        </p:nvPicPr>
        <p:blipFill>
          <a:blip r:embed="rId3"/>
          <a:stretch>
            <a:fillRect/>
          </a:stretch>
        </p:blipFill>
        <p:spPr>
          <a:xfrm>
            <a:off x="4413250" y="1935480"/>
            <a:ext cx="3689985" cy="4824095"/>
          </a:xfrm>
          <a:prstGeom prst="rect">
            <a:avLst/>
          </a:prstGeom>
        </p:spPr>
      </p:pic>
      <p:sp>
        <p:nvSpPr>
          <p:cNvPr id="7" name="Content Placeholder 2"/>
          <p:cNvSpPr>
            <a:spLocks noGrp="1"/>
          </p:cNvSpPr>
          <p:nvPr/>
        </p:nvSpPr>
        <p:spPr>
          <a:xfrm>
            <a:off x="838200" y="2748280"/>
            <a:ext cx="10515600" cy="38754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mtClean="0"/>
              <a:t>Mô hình AsyncTask là gì ?</a:t>
            </a:r>
          </a:p>
          <a:p>
            <a:pPr marL="0" indent="0">
              <a:buNone/>
            </a:pPr>
            <a:r>
              <a:rPr lang="en-US"/>
              <a:t>	</a:t>
            </a:r>
            <a:endParaRPr lang="en-US" smtClean="0"/>
          </a:p>
        </p:txBody>
      </p:sp>
      <p:pic>
        <p:nvPicPr>
          <p:cNvPr id="8194" name="Picture 2" descr="IMG_2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0965" y="3587432"/>
            <a:ext cx="5490210" cy="2718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
          <p:cNvSpPr txBox="1"/>
          <p:nvPr/>
        </p:nvSpPr>
        <p:spPr>
          <a:xfrm>
            <a:off x="895774" y="4366087"/>
            <a:ext cx="5125296" cy="1938992"/>
          </a:xfrm>
          <a:prstGeom prst="rect">
            <a:avLst/>
          </a:prstGeom>
          <a:noFill/>
        </p:spPr>
        <p:txBody>
          <a:bodyPr wrap="square" rtlCol="0">
            <a:spAutoFit/>
          </a:bodyPr>
          <a:lstStyle/>
          <a:p>
            <a:r>
              <a:rPr lang="en-US" sz="2000" b="1" smtClean="0"/>
              <a:t>Một Async Task thường sẽ sinh ra 4 hàm kèm theo để khởi chạy tiến trình : </a:t>
            </a:r>
          </a:p>
          <a:p>
            <a:pPr marL="342900" indent="-342900">
              <a:buFontTx/>
              <a:buChar char="-"/>
            </a:pPr>
            <a:r>
              <a:rPr lang="en-US" sz="2000" b="1" smtClean="0"/>
              <a:t>onPreExecute()</a:t>
            </a:r>
          </a:p>
          <a:p>
            <a:pPr marL="342900" indent="-342900">
              <a:buFontTx/>
              <a:buChar char="-"/>
            </a:pPr>
            <a:r>
              <a:rPr lang="en-US" sz="2000" b="1" smtClean="0"/>
              <a:t>doInBackground()</a:t>
            </a:r>
          </a:p>
          <a:p>
            <a:pPr marL="342900" indent="-342900">
              <a:buFontTx/>
              <a:buChar char="-"/>
            </a:pPr>
            <a:r>
              <a:rPr lang="en-US" sz="2000" b="1" smtClean="0"/>
              <a:t>onProgressUpdate()</a:t>
            </a:r>
          </a:p>
          <a:p>
            <a:pPr marL="342900" indent="-342900">
              <a:buFontTx/>
              <a:buChar char="-"/>
            </a:pPr>
            <a:r>
              <a:rPr lang="en-US" sz="2000" b="1" smtClean="0"/>
              <a:t>onPostExecute()</a:t>
            </a:r>
            <a:endParaRPr lang="en-US" sz="2000" b="1"/>
          </a:p>
        </p:txBody>
      </p:sp>
      <p:sp>
        <p:nvSpPr>
          <p:cNvPr id="16" name="Rectangle 3"/>
          <p:cNvSpPr/>
          <p:nvPr/>
        </p:nvSpPr>
        <p:spPr>
          <a:xfrm>
            <a:off x="895774" y="3762176"/>
            <a:ext cx="5009705" cy="369332"/>
          </a:xfrm>
          <a:prstGeom prst="rect">
            <a:avLst/>
          </a:prstGeom>
        </p:spPr>
        <p:txBody>
          <a:bodyPr wrap="none">
            <a:spAutoFit/>
          </a:bodyPr>
          <a:lstStyle/>
          <a:p>
            <a:r>
              <a:rPr lang="en-US" b="1">
                <a:solidFill>
                  <a:srgbClr val="000000"/>
                </a:solidFill>
                <a:latin typeface="Courier New" panose="02070309020205020404" pitchFamily="49" charset="0"/>
                <a:cs typeface="Courier New" panose="02070309020205020404" pitchFamily="49" charset="0"/>
              </a:rPr>
              <a:t>AsyncTask&lt;Params, Progress, Result&gt;</a:t>
            </a:r>
            <a:endParaRPr lang="en-US">
              <a:latin typeface="Courier New" panose="02070309020205020404" pitchFamily="49" charset="0"/>
              <a:cs typeface="Courier New" panose="02070309020205020404" pitchFamily="49" charset="0"/>
            </a:endParaRPr>
          </a:p>
        </p:txBody>
      </p:sp>
      <p:pic>
        <p:nvPicPr>
          <p:cNvPr id="17" name="Picture 16"/>
          <p:cNvPicPr>
            <a:picLocks noChangeAspect="1"/>
          </p:cNvPicPr>
          <p:nvPr/>
        </p:nvPicPr>
        <p:blipFill>
          <a:blip r:embed="rId5"/>
          <a:stretch>
            <a:fillRect/>
          </a:stretch>
        </p:blipFill>
        <p:spPr>
          <a:xfrm>
            <a:off x="838517" y="1891983"/>
            <a:ext cx="10410825" cy="48672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500"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500" fill="hold">
                                          <p:stCondLst>
                                            <p:cond delay="0"/>
                                          </p:stCondLst>
                                        </p:cTn>
                                        <p:tgtEl>
                                          <p:spTgt spid="2"/>
                                        </p:tgtEl>
                                        <p:attrNameLst>
                                          <p:attrName>style.visibility</p:attrName>
                                        </p:attrNameLst>
                                      </p:cBhvr>
                                      <p:to>
                                        <p:strVal val="visible"/>
                                      </p:to>
                                    </p:set>
                                    <p:animEffect transition="in" filter="diamond(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xit" presetSubtype="32" fill="hold" nodeType="clickEffect">
                                  <p:stCondLst>
                                    <p:cond delay="0"/>
                                  </p:stCondLst>
                                  <p:childTnLst>
                                    <p:animEffect transition="out" filter="diamond(out)">
                                      <p:cBhvr>
                                        <p:cTn id="16" dur="499"/>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500" fill="hold">
                                          <p:stCondLst>
                                            <p:cond delay="0"/>
                                          </p:stCondLst>
                                        </p:cTn>
                                        <p:tgtEl>
                                          <p:spTgt spid="7"/>
                                        </p:tgtEl>
                                        <p:attrNameLst>
                                          <p:attrName>style.visibility</p:attrName>
                                        </p:attrNameLst>
                                      </p:cBhvr>
                                      <p:to>
                                        <p:strVal val="visible"/>
                                      </p:to>
                                    </p:set>
                                    <p:animEffect transition="in" filter="diamond(in)">
                                      <p:cBhvr>
                                        <p:cTn id="22" dur="500"/>
                                        <p:tgtEl>
                                          <p:spTgt spid="7"/>
                                        </p:tgtEl>
                                      </p:cBhvr>
                                    </p:animEffect>
                                  </p:childTnLst>
                                </p:cTn>
                              </p:par>
                              <p:par>
                                <p:cTn id="23" presetID="8" presetClass="entr" presetSubtype="16" fill="hold" grpId="0" nodeType="withEffect">
                                  <p:stCondLst>
                                    <p:cond delay="0"/>
                                  </p:stCondLst>
                                  <p:childTnLst>
                                    <p:set>
                                      <p:cBhvr>
                                        <p:cTn id="24" dur="500" fill="hold">
                                          <p:stCondLst>
                                            <p:cond delay="0"/>
                                          </p:stCondLst>
                                        </p:cTn>
                                        <p:tgtEl>
                                          <p:spTgt spid="16"/>
                                        </p:tgtEl>
                                        <p:attrNameLst>
                                          <p:attrName>style.visibility</p:attrName>
                                        </p:attrNameLst>
                                      </p:cBhvr>
                                      <p:to>
                                        <p:strVal val="visible"/>
                                      </p:to>
                                    </p:set>
                                    <p:animEffect transition="in" filter="diamond(in)">
                                      <p:cBhvr>
                                        <p:cTn id="25" dur="500"/>
                                        <p:tgtEl>
                                          <p:spTgt spid="16"/>
                                        </p:tgtEl>
                                      </p:cBhvr>
                                    </p:animEffect>
                                  </p:childTnLst>
                                </p:cTn>
                              </p:par>
                              <p:par>
                                <p:cTn id="26" presetID="8" presetClass="entr" presetSubtype="16" fill="hold" grpId="0" nodeType="withEffect">
                                  <p:stCondLst>
                                    <p:cond delay="0"/>
                                  </p:stCondLst>
                                  <p:childTnLst>
                                    <p:set>
                                      <p:cBhvr>
                                        <p:cTn id="27" dur="500" fill="hold">
                                          <p:stCondLst>
                                            <p:cond delay="0"/>
                                          </p:stCondLst>
                                        </p:cTn>
                                        <p:tgtEl>
                                          <p:spTgt spid="9"/>
                                        </p:tgtEl>
                                        <p:attrNameLst>
                                          <p:attrName>style.visibility</p:attrName>
                                        </p:attrNameLst>
                                      </p:cBhvr>
                                      <p:to>
                                        <p:strVal val="visible"/>
                                      </p:to>
                                    </p:set>
                                    <p:animEffect transition="in" filter="diamond(in)">
                                      <p:cBhvr>
                                        <p:cTn id="28" dur="500"/>
                                        <p:tgtEl>
                                          <p:spTgt spid="9"/>
                                        </p:tgtEl>
                                      </p:cBhvr>
                                    </p:animEffect>
                                  </p:childTnLst>
                                </p:cTn>
                              </p:par>
                              <p:par>
                                <p:cTn id="29" presetID="8" presetClass="entr" presetSubtype="16" fill="hold" nodeType="withEffect">
                                  <p:stCondLst>
                                    <p:cond delay="0"/>
                                  </p:stCondLst>
                                  <p:childTnLst>
                                    <p:set>
                                      <p:cBhvr>
                                        <p:cTn id="30" dur="500" fill="hold">
                                          <p:stCondLst>
                                            <p:cond delay="0"/>
                                          </p:stCondLst>
                                        </p:cTn>
                                        <p:tgtEl>
                                          <p:spTgt spid="8194"/>
                                        </p:tgtEl>
                                        <p:attrNameLst>
                                          <p:attrName>style.visibility</p:attrName>
                                        </p:attrNameLst>
                                      </p:cBhvr>
                                      <p:to>
                                        <p:strVal val="visible"/>
                                      </p:to>
                                    </p:set>
                                    <p:animEffect transition="in" filter="diamond(in)">
                                      <p:cBhvr>
                                        <p:cTn id="31" dur="500"/>
                                        <p:tgtEl>
                                          <p:spTgt spid="8194"/>
                                        </p:tgtEl>
                                      </p:cBhvr>
                                    </p:animEffect>
                                  </p:childTnLst>
                                </p:cTn>
                              </p:par>
                            </p:childTnLst>
                          </p:cTn>
                        </p:par>
                      </p:childTnLst>
                    </p:cTn>
                  </p:par>
                  <p:par>
                    <p:cTn id="32" fill="hold">
                      <p:stCondLst>
                        <p:cond delay="indefinite"/>
                      </p:stCondLst>
                      <p:childTnLst>
                        <p:par>
                          <p:cTn id="33" fill="hold">
                            <p:stCondLst>
                              <p:cond delay="0"/>
                            </p:stCondLst>
                            <p:childTnLst>
                              <p:par>
                                <p:cTn id="34" presetID="8" presetClass="exit" presetSubtype="32" fill="hold" grpId="1" nodeType="clickEffect">
                                  <p:stCondLst>
                                    <p:cond delay="0"/>
                                  </p:stCondLst>
                                  <p:childTnLst>
                                    <p:animEffect transition="out" filter="diamond(out)">
                                      <p:cBhvr>
                                        <p:cTn id="35" dur="499"/>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8" presetClass="exit" presetSubtype="32" fill="hold" grpId="1" nodeType="withEffect">
                                  <p:stCondLst>
                                    <p:cond delay="0"/>
                                  </p:stCondLst>
                                  <p:childTnLst>
                                    <p:animEffect transition="out" filter="diamond(out)">
                                      <p:cBhvr>
                                        <p:cTn id="38" dur="499"/>
                                        <p:tgtEl>
                                          <p:spTgt spid="16"/>
                                        </p:tgtEl>
                                      </p:cBhvr>
                                    </p:animEffect>
                                    <p:set>
                                      <p:cBhvr>
                                        <p:cTn id="39" dur="1" fill="hold">
                                          <p:stCondLst>
                                            <p:cond delay="499"/>
                                          </p:stCondLst>
                                        </p:cTn>
                                        <p:tgtEl>
                                          <p:spTgt spid="16"/>
                                        </p:tgtEl>
                                        <p:attrNameLst>
                                          <p:attrName>style.visibility</p:attrName>
                                        </p:attrNameLst>
                                      </p:cBhvr>
                                      <p:to>
                                        <p:strVal val="hidden"/>
                                      </p:to>
                                    </p:set>
                                  </p:childTnLst>
                                </p:cTn>
                              </p:par>
                              <p:par>
                                <p:cTn id="40" presetID="8" presetClass="exit" presetSubtype="32" fill="hold" grpId="1" nodeType="withEffect">
                                  <p:stCondLst>
                                    <p:cond delay="0"/>
                                  </p:stCondLst>
                                  <p:childTnLst>
                                    <p:animEffect transition="out" filter="diamond(out)">
                                      <p:cBhvr>
                                        <p:cTn id="41" dur="499"/>
                                        <p:tgtEl>
                                          <p:spTgt spid="9"/>
                                        </p:tgtEl>
                                      </p:cBhvr>
                                    </p:animEffect>
                                    <p:set>
                                      <p:cBhvr>
                                        <p:cTn id="42" dur="1" fill="hold">
                                          <p:stCondLst>
                                            <p:cond delay="499"/>
                                          </p:stCondLst>
                                        </p:cTn>
                                        <p:tgtEl>
                                          <p:spTgt spid="9"/>
                                        </p:tgtEl>
                                        <p:attrNameLst>
                                          <p:attrName>style.visibility</p:attrName>
                                        </p:attrNameLst>
                                      </p:cBhvr>
                                      <p:to>
                                        <p:strVal val="hidden"/>
                                      </p:to>
                                    </p:set>
                                  </p:childTnLst>
                                </p:cTn>
                              </p:par>
                              <p:par>
                                <p:cTn id="43" presetID="8" presetClass="exit" presetSubtype="32" fill="hold" nodeType="withEffect">
                                  <p:stCondLst>
                                    <p:cond delay="0"/>
                                  </p:stCondLst>
                                  <p:childTnLst>
                                    <p:animEffect transition="out" filter="diamond(out)">
                                      <p:cBhvr>
                                        <p:cTn id="44" dur="499"/>
                                        <p:tgtEl>
                                          <p:spTgt spid="8194"/>
                                        </p:tgtEl>
                                      </p:cBhvr>
                                    </p:animEffect>
                                    <p:set>
                                      <p:cBhvr>
                                        <p:cTn id="45" dur="1" fill="hold">
                                          <p:stCondLst>
                                            <p:cond delay="499"/>
                                          </p:stCondLst>
                                        </p:cTn>
                                        <p:tgtEl>
                                          <p:spTgt spid="8194"/>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8" presetClass="entr" presetSubtype="16" fill="hold" nodeType="clickEffect">
                                  <p:stCondLst>
                                    <p:cond delay="0"/>
                                  </p:stCondLst>
                                  <p:childTnLst>
                                    <p:set>
                                      <p:cBhvr>
                                        <p:cTn id="49" dur="500" fill="hold">
                                          <p:stCondLst>
                                            <p:cond delay="0"/>
                                          </p:stCondLst>
                                        </p:cTn>
                                        <p:tgtEl>
                                          <p:spTgt spid="17"/>
                                        </p:tgtEl>
                                        <p:attrNameLst>
                                          <p:attrName>style.visibility</p:attrName>
                                        </p:attrNameLst>
                                      </p:cBhvr>
                                      <p:to>
                                        <p:strVal val="visible"/>
                                      </p:to>
                                    </p:set>
                                    <p:animEffect transition="in" filter="diamond(in)">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7" grpId="1"/>
      <p:bldP spid="9" grpId="0"/>
      <p:bldP spid="9" grpId="1"/>
      <p:bldP spid="16" grpId="0"/>
      <p:bldP spid="1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2125" y="2847022"/>
            <a:ext cx="1695450" cy="1861185"/>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04</a:t>
            </a:r>
            <a:endParaRPr lang="zh-CN" altLang="en-US" sz="11500" dirty="0">
              <a:solidFill>
                <a:schemeClr val="bg1"/>
              </a:solidFill>
              <a:latin typeface="Impact" panose="020B0806030902050204" pitchFamily="34" charset="0"/>
            </a:endParaRPr>
          </a:p>
        </p:txBody>
      </p:sp>
      <p:sp>
        <p:nvSpPr>
          <p:cNvPr id="4" name="文本框 3"/>
          <p:cNvSpPr txBox="1"/>
          <p:nvPr/>
        </p:nvSpPr>
        <p:spPr>
          <a:xfrm>
            <a:off x="5085080" y="2623820"/>
            <a:ext cx="6445885" cy="2306955"/>
          </a:xfrm>
          <a:prstGeom prst="rect">
            <a:avLst/>
          </a:prstGeom>
          <a:noFill/>
        </p:spPr>
        <p:txBody>
          <a:bodyPr wrap="square" rtlCol="0">
            <a:spAutoFit/>
            <a:scene3d>
              <a:camera prst="orthographicFront"/>
              <a:lightRig rig="threePt" dir="t"/>
            </a:scene3d>
            <a:sp3d contourW="12700"/>
          </a:bodyPr>
          <a:lstStyle/>
          <a:p>
            <a:pPr algn="just"/>
            <a:r>
              <a:rPr lang="en-US" altLang="zh-CN" sz="7200" b="1" dirty="0">
                <a:solidFill>
                  <a:schemeClr val="tx1">
                    <a:lumMod val="75000"/>
                    <a:lumOff val="25000"/>
                  </a:schemeClr>
                </a:solidFill>
                <a:latin typeface="+mj-ea"/>
                <a:ea typeface="+mj-ea"/>
              </a:rPr>
              <a:t>KẾT QUẢ </a:t>
            </a:r>
          </a:p>
          <a:p>
            <a:pPr algn="just"/>
            <a:r>
              <a:rPr lang="en-US" altLang="zh-CN" sz="7200" b="1" dirty="0">
                <a:solidFill>
                  <a:schemeClr val="tx1">
                    <a:lumMod val="75000"/>
                    <a:lumOff val="25000"/>
                  </a:schemeClr>
                </a:solidFill>
                <a:latin typeface="+mj-ea"/>
                <a:ea typeface="+mj-ea"/>
              </a:rPr>
              <a:t>	ĐẠT ĐƯỢC</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01</a:t>
            </a:r>
          </a:p>
        </p:txBody>
      </p:sp>
      <p:sp>
        <p:nvSpPr>
          <p:cNvPr id="3"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KẾT QUẢ</a:t>
            </a:r>
          </a:p>
        </p:txBody>
      </p:sp>
      <p:pic>
        <p:nvPicPr>
          <p:cNvPr id="36" name="Picture 35" descr="IMG_259"/>
          <p:cNvPicPr>
            <a:picLocks noChangeAspect="1"/>
          </p:cNvPicPr>
          <p:nvPr/>
        </p:nvPicPr>
        <p:blipFill>
          <a:blip r:embed="rId2"/>
          <a:stretch>
            <a:fillRect/>
          </a:stretch>
        </p:blipFill>
        <p:spPr>
          <a:xfrm>
            <a:off x="2035175" y="1389380"/>
            <a:ext cx="8772525" cy="4838700"/>
          </a:xfrm>
          <a:prstGeom prst="rect">
            <a:avLst/>
          </a:prstGeom>
          <a:noFill/>
          <a:ln w="9525">
            <a:noFill/>
          </a:ln>
        </p:spPr>
      </p:pic>
      <p:pic>
        <p:nvPicPr>
          <p:cNvPr id="39" name="Picture 34" descr="IMG_258"/>
          <p:cNvPicPr>
            <a:picLocks noChangeAspect="1"/>
          </p:cNvPicPr>
          <p:nvPr/>
        </p:nvPicPr>
        <p:blipFill>
          <a:blip r:embed="rId3"/>
          <a:stretch>
            <a:fillRect/>
          </a:stretch>
        </p:blipFill>
        <p:spPr>
          <a:xfrm>
            <a:off x="3339465" y="1232535"/>
            <a:ext cx="6012180" cy="5507355"/>
          </a:xfrm>
          <a:prstGeom prst="rect">
            <a:avLst/>
          </a:prstGeom>
          <a:noFill/>
          <a:ln w="9525">
            <a:noFill/>
          </a:ln>
        </p:spPr>
      </p:pic>
      <p:pic>
        <p:nvPicPr>
          <p:cNvPr id="84" name="Picture 84" descr="131087027_863913520816739_1533207774487734596_n"/>
          <p:cNvPicPr>
            <a:picLocks noChangeAspect="1"/>
          </p:cNvPicPr>
          <p:nvPr/>
        </p:nvPicPr>
        <p:blipFill>
          <a:blip r:embed="rId4"/>
          <a:stretch>
            <a:fillRect/>
          </a:stretch>
        </p:blipFill>
        <p:spPr>
          <a:xfrm>
            <a:off x="1089660" y="1207770"/>
            <a:ext cx="2506980" cy="5438140"/>
          </a:xfrm>
          <a:prstGeom prst="rect">
            <a:avLst/>
          </a:prstGeom>
        </p:spPr>
      </p:pic>
      <p:pic>
        <p:nvPicPr>
          <p:cNvPr id="85" name="Picture 85" descr="130990681_727432828180039_5138613343592137263_n"/>
          <p:cNvPicPr>
            <a:picLocks noChangeAspect="1"/>
          </p:cNvPicPr>
          <p:nvPr/>
        </p:nvPicPr>
        <p:blipFill>
          <a:blip r:embed="rId5"/>
          <a:stretch>
            <a:fillRect/>
          </a:stretch>
        </p:blipFill>
        <p:spPr>
          <a:xfrm>
            <a:off x="4258945" y="1207135"/>
            <a:ext cx="2507615" cy="5438140"/>
          </a:xfrm>
          <a:prstGeom prst="rect">
            <a:avLst/>
          </a:prstGeom>
        </p:spPr>
      </p:pic>
      <p:pic>
        <p:nvPicPr>
          <p:cNvPr id="86" name="Picture 86" descr="131479702_854771832019775_7215501368785139201_n"/>
          <p:cNvPicPr>
            <a:picLocks noChangeAspect="1"/>
          </p:cNvPicPr>
          <p:nvPr/>
        </p:nvPicPr>
        <p:blipFill>
          <a:blip r:embed="rId6"/>
          <a:stretch>
            <a:fillRect/>
          </a:stretch>
        </p:blipFill>
        <p:spPr>
          <a:xfrm>
            <a:off x="7954645" y="1207135"/>
            <a:ext cx="2508250" cy="54387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500" fill="hold">
                                          <p:stCondLst>
                                            <p:cond delay="0"/>
                                          </p:stCondLst>
                                        </p:cTn>
                                        <p:tgtEl>
                                          <p:spTgt spid="84"/>
                                        </p:tgtEl>
                                        <p:attrNameLst>
                                          <p:attrName>style.visibility</p:attrName>
                                        </p:attrNameLst>
                                      </p:cBhvr>
                                      <p:to>
                                        <p:strVal val="visible"/>
                                      </p:to>
                                    </p:set>
                                    <p:animEffect transition="in" filter="diamond(in)">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500" fill="hold">
                                          <p:stCondLst>
                                            <p:cond delay="0"/>
                                          </p:stCondLst>
                                        </p:cTn>
                                        <p:tgtEl>
                                          <p:spTgt spid="85"/>
                                        </p:tgtEl>
                                        <p:attrNameLst>
                                          <p:attrName>style.visibility</p:attrName>
                                        </p:attrNameLst>
                                      </p:cBhvr>
                                      <p:to>
                                        <p:strVal val="visible"/>
                                      </p:to>
                                    </p:set>
                                    <p:animEffect transition="in" filter="diamond(in)">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500" fill="hold">
                                          <p:stCondLst>
                                            <p:cond delay="0"/>
                                          </p:stCondLst>
                                        </p:cTn>
                                        <p:tgtEl>
                                          <p:spTgt spid="86"/>
                                        </p:tgtEl>
                                        <p:attrNameLst>
                                          <p:attrName>style.visibility</p:attrName>
                                        </p:attrNameLst>
                                      </p:cBhvr>
                                      <p:to>
                                        <p:strVal val="visible"/>
                                      </p:to>
                                    </p:set>
                                    <p:animEffect transition="in" filter="diamond(in)">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84"/>
                                        </p:tgtEl>
                                      </p:cBhvr>
                                    </p:animEffect>
                                    <p:set>
                                      <p:cBhvr>
                                        <p:cTn id="22" dur="1" fill="hold">
                                          <p:stCondLst>
                                            <p:cond delay="499"/>
                                          </p:stCondLst>
                                        </p:cTn>
                                        <p:tgtEl>
                                          <p:spTgt spid="84"/>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85"/>
                                        </p:tgtEl>
                                      </p:cBhvr>
                                    </p:animEffect>
                                    <p:set>
                                      <p:cBhvr>
                                        <p:cTn id="25" dur="1" fill="hold">
                                          <p:stCondLst>
                                            <p:cond delay="499"/>
                                          </p:stCondLst>
                                        </p:cTn>
                                        <p:tgtEl>
                                          <p:spTgt spid="85"/>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86"/>
                                        </p:tgtEl>
                                      </p:cBhvr>
                                    </p:animEffect>
                                    <p:set>
                                      <p:cBhvr>
                                        <p:cTn id="28" dur="1" fill="hold">
                                          <p:stCondLst>
                                            <p:cond delay="499"/>
                                          </p:stCondLst>
                                        </p:cTn>
                                        <p:tgtEl>
                                          <p:spTgt spid="8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8" presetClass="entr" presetSubtype="16" fill="hold" nodeType="clickEffect">
                                  <p:stCondLst>
                                    <p:cond delay="0"/>
                                  </p:stCondLst>
                                  <p:childTnLst>
                                    <p:set>
                                      <p:cBhvr>
                                        <p:cTn id="32" dur="500" fill="hold">
                                          <p:stCondLst>
                                            <p:cond delay="0"/>
                                          </p:stCondLst>
                                        </p:cTn>
                                        <p:tgtEl>
                                          <p:spTgt spid="39"/>
                                        </p:tgtEl>
                                        <p:attrNameLst>
                                          <p:attrName>style.visibility</p:attrName>
                                        </p:attrNameLst>
                                      </p:cBhvr>
                                      <p:to>
                                        <p:strVal val="visible"/>
                                      </p:to>
                                    </p:set>
                                    <p:animEffect transition="in" filter="diamond(in)">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5" presetClass="exit" presetSubtype="10" fill="hold" nodeType="clickEffect">
                                  <p:stCondLst>
                                    <p:cond delay="0"/>
                                  </p:stCondLst>
                                  <p:childTnLst>
                                    <p:animEffect transition="out" filter="checkerboard(across)">
                                      <p:cBhvr>
                                        <p:cTn id="37" dur="500"/>
                                        <p:tgtEl>
                                          <p:spTgt spid="39"/>
                                        </p:tgtEl>
                                      </p:cBhvr>
                                    </p:animEffect>
                                    <p:set>
                                      <p:cBhvr>
                                        <p:cTn id="38" dur="1" fill="hold">
                                          <p:stCondLst>
                                            <p:cond delay="499"/>
                                          </p:stCondLst>
                                        </p:cTn>
                                        <p:tgtEl>
                                          <p:spTgt spid="3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500" fill="hold">
                                          <p:stCondLst>
                                            <p:cond delay="0"/>
                                          </p:stCondLst>
                                        </p:cTn>
                                        <p:tgtEl>
                                          <p:spTgt spid="36"/>
                                        </p:tgtEl>
                                        <p:attrNameLst>
                                          <p:attrName>style.visibility</p:attrName>
                                        </p:attrNameLst>
                                      </p:cBhvr>
                                      <p:to>
                                        <p:strVal val="visible"/>
                                      </p:to>
                                    </p:set>
                                    <p:animEffect transition="in" filter="diamond(in)">
                                      <p:cBhvr>
                                        <p:cTn id="43" dur="500"/>
                                        <p:tgtEl>
                                          <p:spTgt spid="36"/>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xit" presetSubtype="32" fill="hold" nodeType="clickEffect">
                                  <p:stCondLst>
                                    <p:cond delay="0"/>
                                  </p:stCondLst>
                                  <p:childTnLst>
                                    <p:animEffect transition="out" filter="box(out)">
                                      <p:cBhvr>
                                        <p:cTn id="47" dur="500"/>
                                        <p:tgtEl>
                                          <p:spTgt spid="84"/>
                                        </p:tgtEl>
                                      </p:cBhvr>
                                    </p:animEffect>
                                    <p:set>
                                      <p:cBhvr>
                                        <p:cTn id="48" dur="1" fill="hold">
                                          <p:stCondLst>
                                            <p:cond delay="500"/>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02</a:t>
            </a:r>
          </a:p>
        </p:txBody>
      </p:sp>
      <p:sp>
        <p:nvSpPr>
          <p:cNvPr id="3"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ĐÁNH GIÁ TRÊN TẬP TEST</a:t>
            </a:r>
          </a:p>
        </p:txBody>
      </p:sp>
      <p:graphicFrame>
        <p:nvGraphicFramePr>
          <p:cNvPr id="4" name="Table 3"/>
          <p:cNvGraphicFramePr/>
          <p:nvPr/>
        </p:nvGraphicFramePr>
        <p:xfrm>
          <a:off x="685800" y="2481580"/>
          <a:ext cx="10820400" cy="2664460"/>
        </p:xfrm>
        <a:graphic>
          <a:graphicData uri="http://schemas.openxmlformats.org/drawingml/2006/table">
            <a:tbl>
              <a:tblPr firstRow="1" bandRow="1">
                <a:tableStyleId>{5C22544A-7EE6-4342-B048-85BDC9FD1C3A}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568960">
                <a:tc>
                  <a:txBody>
                    <a:bodyPr/>
                    <a:lstStyle/>
                    <a:p>
                      <a:pPr algn="ctr">
                        <a:buNone/>
                      </a:pPr>
                      <a:r>
                        <a:rPr lang="en-US"/>
                        <a:t>LỖI</a:t>
                      </a:r>
                    </a:p>
                  </a:txBody>
                  <a:tcPr/>
                </a:tc>
                <a:tc>
                  <a:txBody>
                    <a:bodyPr/>
                    <a:lstStyle/>
                    <a:p>
                      <a:pPr algn="ctr">
                        <a:buNone/>
                      </a:pPr>
                      <a:r>
                        <a:rPr lang="en-US"/>
                        <a:t>SỐ ẢNH</a:t>
                      </a:r>
                    </a:p>
                  </a:txBody>
                  <a:tcPr/>
                </a:tc>
                <a:tc>
                  <a:txBody>
                    <a:bodyPr/>
                    <a:lstStyle/>
                    <a:p>
                      <a:pPr algn="ctr">
                        <a:buNone/>
                      </a:pPr>
                      <a:r>
                        <a:rPr lang="en-US"/>
                        <a:t>GHI CHÚ</a:t>
                      </a:r>
                    </a:p>
                  </a:txBody>
                  <a:tcPr/>
                </a:tc>
                <a:extLst>
                  <a:ext uri="{0D108BD9-81ED-4DB2-BD59-A6C34878D82A}">
                    <a16:rowId xmlns:a16="http://schemas.microsoft.com/office/drawing/2014/main" val="10000"/>
                  </a:ext>
                </a:extLst>
              </a:tr>
              <a:tr h="569595">
                <a:tc>
                  <a:txBody>
                    <a:bodyPr/>
                    <a:lstStyle/>
                    <a:p>
                      <a:pPr algn="ctr">
                        <a:buNone/>
                      </a:pPr>
                      <a:r>
                        <a:rPr lang="en-US"/>
                        <a:t>ĐỦ</a:t>
                      </a:r>
                    </a:p>
                  </a:txBody>
                  <a:tcPr/>
                </a:tc>
                <a:tc>
                  <a:txBody>
                    <a:bodyPr/>
                    <a:lstStyle/>
                    <a:p>
                      <a:pPr algn="ctr">
                        <a:buNone/>
                      </a:pPr>
                      <a:r>
                        <a:rPr lang="en-US"/>
                        <a:t>6</a:t>
                      </a:r>
                    </a:p>
                  </a:txBody>
                  <a:tcPr/>
                </a:tc>
                <a:tc>
                  <a:txBody>
                    <a:bodyPr/>
                    <a:lstStyle/>
                    <a:p>
                      <a:pPr algn="ctr">
                        <a:buNone/>
                      </a:pPr>
                      <a:r>
                        <a:rPr lang="en-US"/>
                        <a:t>NHẬN DIỆN ĐỦ</a:t>
                      </a:r>
                    </a:p>
                  </a:txBody>
                  <a:tcPr/>
                </a:tc>
                <a:extLst>
                  <a:ext uri="{0D108BD9-81ED-4DB2-BD59-A6C34878D82A}">
                    <a16:rowId xmlns:a16="http://schemas.microsoft.com/office/drawing/2014/main" val="10001"/>
                  </a:ext>
                </a:extLst>
              </a:tr>
              <a:tr h="568960">
                <a:tc>
                  <a:txBody>
                    <a:bodyPr/>
                    <a:lstStyle/>
                    <a:p>
                      <a:pPr algn="ctr">
                        <a:buNone/>
                      </a:pPr>
                      <a:r>
                        <a:rPr lang="en-US"/>
                        <a:t>THIẾU 1</a:t>
                      </a:r>
                    </a:p>
                  </a:txBody>
                  <a:tcPr/>
                </a:tc>
                <a:tc>
                  <a:txBody>
                    <a:bodyPr/>
                    <a:lstStyle/>
                    <a:p>
                      <a:pPr algn="ctr">
                        <a:buNone/>
                      </a:pPr>
                      <a:r>
                        <a:rPr lang="en-US"/>
                        <a:t>185</a:t>
                      </a:r>
                    </a:p>
                  </a:txBody>
                  <a:tcPr/>
                </a:tc>
                <a:tc>
                  <a:txBody>
                    <a:bodyPr/>
                    <a:lstStyle/>
                    <a:p>
                      <a:pPr algn="ctr">
                        <a:buNone/>
                      </a:pPr>
                      <a:r>
                        <a:rPr lang="en-US"/>
                        <a:t>THIẾU KHẨU TRANG</a:t>
                      </a:r>
                    </a:p>
                  </a:txBody>
                  <a:tcPr/>
                </a:tc>
                <a:extLst>
                  <a:ext uri="{0D108BD9-81ED-4DB2-BD59-A6C34878D82A}">
                    <a16:rowId xmlns:a16="http://schemas.microsoft.com/office/drawing/2014/main" val="10002"/>
                  </a:ext>
                </a:extLst>
              </a:tr>
              <a:tr h="956945">
                <a:tc>
                  <a:txBody>
                    <a:bodyPr/>
                    <a:lstStyle/>
                    <a:p>
                      <a:pPr algn="ctr">
                        <a:buNone/>
                      </a:pPr>
                      <a:r>
                        <a:rPr lang="en-US"/>
                        <a:t>THIẾU 2</a:t>
                      </a:r>
                    </a:p>
                  </a:txBody>
                  <a:tcPr/>
                </a:tc>
                <a:tc>
                  <a:txBody>
                    <a:bodyPr/>
                    <a:lstStyle/>
                    <a:p>
                      <a:pPr algn="ctr">
                        <a:buNone/>
                      </a:pPr>
                      <a:r>
                        <a:rPr lang="en-US"/>
                        <a:t>9</a:t>
                      </a:r>
                    </a:p>
                  </a:txBody>
                  <a:tcPr/>
                </a:tc>
                <a:tc>
                  <a:txBody>
                    <a:bodyPr/>
                    <a:lstStyle/>
                    <a:p>
                      <a:pPr algn="ctr">
                        <a:buNone/>
                      </a:pPr>
                      <a:r>
                        <a:rPr lang="en-US"/>
                        <a:t>THIẾU KHẨU TRANG VỚI NÓN</a:t>
                      </a:r>
                    </a:p>
                  </a:txBody>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02</a:t>
            </a:r>
          </a:p>
        </p:txBody>
      </p:sp>
      <p:sp>
        <p:nvSpPr>
          <p:cNvPr id="3"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ĐÁNH GIÁ</a:t>
            </a:r>
          </a:p>
        </p:txBody>
      </p:sp>
      <p:graphicFrame>
        <p:nvGraphicFramePr>
          <p:cNvPr id="2" name="Diagram 1"/>
          <p:cNvGraphicFramePr/>
          <p:nvPr>
            <p:extLst>
              <p:ext uri="{D42A27DB-BD31-4B8C-83A1-F6EECF244321}">
                <p14:modId xmlns:p14="http://schemas.microsoft.com/office/powerpoint/2010/main" val="1788611121"/>
              </p:ext>
            </p:extLst>
          </p:nvPr>
        </p:nvGraphicFramePr>
        <p:xfrm>
          <a:off x="1673860" y="1257935"/>
          <a:ext cx="8677275" cy="5600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33805" y="1742440"/>
            <a:ext cx="2680970" cy="4490720"/>
            <a:chOff x="1233715" y="1742596"/>
            <a:chExt cx="2680784" cy="4185608"/>
          </a:xfrm>
        </p:grpSpPr>
        <p:sp>
          <p:nvSpPr>
            <p:cNvPr id="13" name="Rectangle: Rounded Corners 41"/>
            <p:cNvSpPr/>
            <p:nvPr/>
          </p:nvSpPr>
          <p:spPr>
            <a:xfrm>
              <a:off x="1233715" y="1742596"/>
              <a:ext cx="2680784" cy="4185608"/>
            </a:xfrm>
            <a:prstGeom prst="roundRect">
              <a:avLst>
                <a:gd name="adj" fmla="val 5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6" name="Freeform: Shape 49"/>
            <p:cNvSpPr/>
            <p:nvPr/>
          </p:nvSpPr>
          <p:spPr bwMode="auto">
            <a:xfrm>
              <a:off x="2207054" y="2025634"/>
              <a:ext cx="745316" cy="745316"/>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p>
          </p:txBody>
        </p:sp>
        <p:sp>
          <p:nvSpPr>
            <p:cNvPr id="20" name="矩形 19"/>
            <p:cNvSpPr/>
            <p:nvPr/>
          </p:nvSpPr>
          <p:spPr>
            <a:xfrm>
              <a:off x="1455852" y="2953104"/>
              <a:ext cx="2236510" cy="1806346"/>
            </a:xfrm>
            <a:prstGeom prst="rect">
              <a:avLst/>
            </a:prstGeom>
          </p:spPr>
          <p:txBody>
            <a:bodyPr wrap="square">
              <a:spAutoFit/>
            </a:bodyPr>
            <a:lstStyle/>
            <a:p>
              <a:pPr algn="just">
                <a:lnSpc>
                  <a:spcPct val="120000"/>
                </a:lnSpc>
              </a:pPr>
              <a:r>
                <a:rPr lang="en-US" altLang="zh-CN" sz="2000" dirty="0">
                  <a:solidFill>
                    <a:schemeClr val="bg1"/>
                  </a:solidFill>
                  <a:cs typeface="+mn-lt"/>
                </a:rPr>
                <a:t>Tăng chất lượng và số lượng của tập dữ liệu để cải thiện độ chính xác của mô hình.</a:t>
              </a:r>
            </a:p>
          </p:txBody>
        </p:sp>
      </p:grpSp>
      <p:grpSp>
        <p:nvGrpSpPr>
          <p:cNvPr id="4" name="组合 3"/>
          <p:cNvGrpSpPr/>
          <p:nvPr/>
        </p:nvGrpSpPr>
        <p:grpSpPr>
          <a:xfrm>
            <a:off x="4727575" y="1742440"/>
            <a:ext cx="2680970" cy="4490720"/>
            <a:chOff x="4727327" y="1742596"/>
            <a:chExt cx="2680784" cy="4185608"/>
          </a:xfrm>
        </p:grpSpPr>
        <p:sp>
          <p:nvSpPr>
            <p:cNvPr id="12" name="Rectangle: Rounded Corners 53"/>
            <p:cNvSpPr/>
            <p:nvPr/>
          </p:nvSpPr>
          <p:spPr>
            <a:xfrm>
              <a:off x="4727327" y="1742596"/>
              <a:ext cx="2680784" cy="4185608"/>
            </a:xfrm>
            <a:prstGeom prst="roundRect">
              <a:avLst>
                <a:gd name="adj" fmla="val 5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7" name="Freeform: Shape 50"/>
            <p:cNvSpPr/>
            <p:nvPr/>
          </p:nvSpPr>
          <p:spPr bwMode="auto">
            <a:xfrm>
              <a:off x="5711879" y="2025634"/>
              <a:ext cx="745316" cy="745316"/>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p>
          </p:txBody>
        </p:sp>
        <p:sp>
          <p:nvSpPr>
            <p:cNvPr id="22" name="矩形 21"/>
            <p:cNvSpPr/>
            <p:nvPr/>
          </p:nvSpPr>
          <p:spPr>
            <a:xfrm>
              <a:off x="4978039" y="2953104"/>
              <a:ext cx="2236510" cy="2150214"/>
            </a:xfrm>
            <a:prstGeom prst="rect">
              <a:avLst/>
            </a:prstGeom>
          </p:spPr>
          <p:txBody>
            <a:bodyPr wrap="square">
              <a:spAutoFit/>
            </a:bodyPr>
            <a:lstStyle/>
            <a:p>
              <a:pPr algn="just">
                <a:lnSpc>
                  <a:spcPct val="120000"/>
                </a:lnSpc>
              </a:pPr>
              <a:r>
                <a:rPr lang="en-US" altLang="zh-CN" sz="2000" dirty="0">
                  <a:solidFill>
                    <a:schemeClr val="bg1"/>
                  </a:solidFill>
                  <a:sym typeface="+mn-ea"/>
                </a:rPr>
                <a:t>Nâng cấp mô hình để phát hiện lỗi mặc đồng phục bảo hộ lao động không đúng cách.</a:t>
              </a:r>
              <a:endParaRPr lang="zh-CN" altLang="en-US" sz="2000" dirty="0">
                <a:solidFill>
                  <a:schemeClr val="bg1"/>
                </a:solidFill>
                <a:sym typeface="+mn-ea"/>
              </a:endParaRPr>
            </a:p>
          </p:txBody>
        </p:sp>
      </p:grpSp>
      <p:grpSp>
        <p:nvGrpSpPr>
          <p:cNvPr id="5" name="组合 4"/>
          <p:cNvGrpSpPr/>
          <p:nvPr/>
        </p:nvGrpSpPr>
        <p:grpSpPr>
          <a:xfrm>
            <a:off x="8277225" y="1742440"/>
            <a:ext cx="2680970" cy="4491355"/>
            <a:chOff x="8277503" y="1742596"/>
            <a:chExt cx="2680784" cy="4185608"/>
          </a:xfrm>
        </p:grpSpPr>
        <p:sp>
          <p:nvSpPr>
            <p:cNvPr id="11" name="Rectangle: Rounded Corners 60"/>
            <p:cNvSpPr/>
            <p:nvPr/>
          </p:nvSpPr>
          <p:spPr>
            <a:xfrm>
              <a:off x="8277503" y="1742596"/>
              <a:ext cx="2680784" cy="4185608"/>
            </a:xfrm>
            <a:prstGeom prst="roundRect">
              <a:avLst>
                <a:gd name="adj" fmla="val 5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Freeform: Shape 48"/>
            <p:cNvSpPr/>
            <p:nvPr/>
          </p:nvSpPr>
          <p:spPr bwMode="auto">
            <a:xfrm>
              <a:off x="9262055" y="2025634"/>
              <a:ext cx="745316" cy="74531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p>
          </p:txBody>
        </p:sp>
        <p:sp>
          <p:nvSpPr>
            <p:cNvPr id="23" name="矩形 22"/>
            <p:cNvSpPr/>
            <p:nvPr/>
          </p:nvSpPr>
          <p:spPr>
            <a:xfrm>
              <a:off x="8499948" y="2952760"/>
              <a:ext cx="2236510" cy="2838733"/>
            </a:xfrm>
            <a:prstGeom prst="rect">
              <a:avLst/>
            </a:prstGeom>
          </p:spPr>
          <p:txBody>
            <a:bodyPr wrap="square">
              <a:spAutoFit/>
            </a:bodyPr>
            <a:lstStyle/>
            <a:p>
              <a:pPr algn="just">
                <a:lnSpc>
                  <a:spcPct val="120000"/>
                </a:lnSpc>
              </a:pPr>
              <a:r>
                <a:rPr lang="en-US" altLang="zh-CN" sz="2000" dirty="0">
                  <a:solidFill>
                    <a:schemeClr val="bg1"/>
                  </a:solidFill>
                  <a:cs typeface="+mn-lt"/>
                </a:rPr>
                <a:t>Thử nhúng mô hình trên phần cứng để điều chỉnh mô hình phù hợp với hiệu năng của phần cứng (camera IP, Rasperi)</a:t>
              </a:r>
            </a:p>
          </p:txBody>
        </p:sp>
      </p:grpSp>
      <p:sp>
        <p:nvSpPr>
          <p:cNvPr id="3"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3"/>
          <p:cNvSpPr txBox="1"/>
          <p:nvPr/>
        </p:nvSpPr>
        <p:spPr>
          <a:xfrm>
            <a:off x="1582420" y="248285"/>
            <a:ext cx="91757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dirty="0">
                <a:solidFill>
                  <a:schemeClr val="bg1"/>
                </a:solidFill>
                <a:latin typeface="+mn-ea"/>
                <a:cs typeface="经典综艺体简" panose="02010609000101010101" pitchFamily="49" charset="-122"/>
              </a:rPr>
              <a:t>03</a:t>
            </a:r>
          </a:p>
        </p:txBody>
      </p:sp>
      <p:sp>
        <p:nvSpPr>
          <p:cNvPr id="7" name="文本框 15"/>
          <p:cNvSpPr txBox="1"/>
          <p:nvPr/>
        </p:nvSpPr>
        <p:spPr>
          <a:xfrm>
            <a:off x="3797300" y="248285"/>
            <a:ext cx="691261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HƯỚNG PHÁT TRIỂN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decel="50000" fill="hold">
                                          <p:stCondLst>
                                            <p:cond delay="0"/>
                                          </p:stCondLst>
                                        </p:cTn>
                                        <p:tgtEl>
                                          <p:spTgt spid="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2"/>
                                        </p:tgtEl>
                                        <p:attrNameLst>
                                          <p:attrName>ppt_w</p:attrName>
                                        </p:attrNameLst>
                                      </p:cBhvr>
                                      <p:tavLst>
                                        <p:tav tm="0">
                                          <p:val>
                                            <p:strVal val="#ppt_w*.05"/>
                                          </p:val>
                                        </p:tav>
                                        <p:tav tm="100000">
                                          <p:val>
                                            <p:strVal val="#ppt_w"/>
                                          </p:val>
                                        </p:tav>
                                      </p:tavLst>
                                    </p:anim>
                                    <p:anim calcmode="lin" valueType="num">
                                      <p:cBhvr>
                                        <p:cTn id="10" dur="1000" fill="hold"/>
                                        <p:tgtEl>
                                          <p:spTgt spid="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2"/>
                                        </p:tgtEl>
                                      </p:cBhvr>
                                    </p:animEffect>
                                  </p:childTnLst>
                                </p:cTn>
                              </p:par>
                              <p:par>
                                <p:cTn id="15" presetID="25" presetClass="entr" presetSubtype="0" fill="hold"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4"/>
                                        </p:tgtEl>
                                      </p:cBhvr>
                                    </p:animEffect>
                                  </p:childTnLst>
                                </p:cTn>
                              </p:par>
                              <p:par>
                                <p:cTn id="25" presetID="25" presetClass="entr" presetSubtype="0" fill="hold" nodeType="withEffect">
                                  <p:stCondLst>
                                    <p:cond delay="50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sz="quarter" idx="10"/>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tretch>
            <a:fillRect/>
          </a:stretch>
        </p:blipFill>
        <p:spPr>
          <a:xfrm>
            <a:off x="-635" y="0"/>
            <a:ext cx="12192635" cy="5048250"/>
          </a:xfrm>
          <a:prstGeom prst="rect">
            <a:avLst/>
          </a:prstGeom>
        </p:spPr>
      </p:pic>
      <p:sp>
        <p:nvSpPr>
          <p:cNvPr id="16" name="任意多边形 15"/>
          <p:cNvSpPr/>
          <p:nvPr/>
        </p:nvSpPr>
        <p:spPr>
          <a:xfrm>
            <a:off x="2517022" y="-1"/>
            <a:ext cx="4336612" cy="5048251"/>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4000500"/>
            <a:ext cx="12192000" cy="1047750"/>
          </a:xfrm>
          <a:prstGeom prst="rect">
            <a:avLst/>
          </a:prstGeom>
          <a:gradFill>
            <a:gsLst>
              <a:gs pos="0">
                <a:schemeClr val="accent2">
                  <a:alpha val="16000"/>
                </a:schemeClr>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922520" y="5706110"/>
            <a:ext cx="3500120" cy="574675"/>
          </a:xfrm>
          <a:prstGeom prst="roundRect">
            <a:avLst>
              <a:gd name="adj" fmla="val 50000"/>
            </a:avLst>
          </a:prstGeom>
          <a:gradFill>
            <a:gsLst>
              <a:gs pos="0">
                <a:srgbClr val="FECF40"/>
              </a:gs>
              <a:gs pos="100000">
                <a:srgbClr val="846C21"/>
              </a:gs>
            </a:gsLst>
            <a:lin ang="5400000" scaled="0"/>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Microsoft YaHei" panose="020B0503020204020204" pitchFamily="34" charset="-122"/>
              <a:cs typeface="+mn-cs"/>
            </a:endParaRPr>
          </a:p>
        </p:txBody>
      </p:sp>
      <p:sp>
        <p:nvSpPr>
          <p:cNvPr id="7" name="圆角矩形 6"/>
          <p:cNvSpPr/>
          <p:nvPr/>
        </p:nvSpPr>
        <p:spPr>
          <a:xfrm>
            <a:off x="8853170" y="5690870"/>
            <a:ext cx="3128010" cy="574040"/>
          </a:xfrm>
          <a:prstGeom prst="roundRect">
            <a:avLst>
              <a:gd name="adj" fmla="val 50000"/>
            </a:avLst>
          </a:prstGeom>
          <a:gradFill>
            <a:gsLst>
              <a:gs pos="0">
                <a:srgbClr val="FECF40"/>
              </a:gs>
              <a:gs pos="100000">
                <a:srgbClr val="846C21"/>
              </a:gs>
            </a:gsLst>
            <a:lin ang="5400000" scaled="0"/>
          </a:gra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1" u="none" strike="noStrike" kern="1200" cap="none" spc="0" normalizeH="0" baseline="0" noProof="0">
                <a:solidFill>
                  <a:schemeClr val="tx1"/>
                </a:solidFill>
                <a:effectLst>
                  <a:outerShdw blurRad="38100" dist="19050" dir="2700000" algn="tl" rotWithShape="0">
                    <a:schemeClr val="dk1">
                      <a:alpha val="40000"/>
                    </a:schemeClr>
                  </a:outerShdw>
                </a:effectLst>
                <a:uLnTx/>
                <a:uFillTx/>
                <a:latin typeface="Arial" panose="020B0604020202020204"/>
                <a:ea typeface="Microsoft YaHei" panose="020B0503020204020204" pitchFamily="34" charset="-122"/>
                <a:cs typeface="+mn-cs"/>
              </a:rPr>
              <a:t>Lớp A03</a:t>
            </a:r>
          </a:p>
        </p:txBody>
      </p:sp>
      <p:sp>
        <p:nvSpPr>
          <p:cNvPr id="8" name="文本框 7"/>
          <p:cNvSpPr txBox="1"/>
          <p:nvPr/>
        </p:nvSpPr>
        <p:spPr>
          <a:xfrm>
            <a:off x="5118735" y="5778500"/>
            <a:ext cx="3107690" cy="39878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1" u="none" strike="noStrike" kern="1200" cap="none" spc="0" normalizeH="0" baseline="0" noProof="0" dirty="0">
                <a:ln>
                  <a:noFill/>
                </a:ln>
                <a:solidFill>
                  <a:schemeClr val="tx1"/>
                </a:solidFill>
                <a:effectLst/>
                <a:uLnTx/>
                <a:uFillTx/>
                <a:latin typeface="Arial" panose="020B0604020202020204"/>
                <a:ea typeface="Microsoft YaHei" panose="020B0503020204020204" pitchFamily="34" charset="-122"/>
                <a:cs typeface="+mn-cs"/>
              </a:rPr>
              <a:t>Nhóm 08</a:t>
            </a:r>
          </a:p>
        </p:txBody>
      </p:sp>
      <p:sp>
        <p:nvSpPr>
          <p:cNvPr id="2" name="文本框 2"/>
          <p:cNvSpPr txBox="1"/>
          <p:nvPr/>
        </p:nvSpPr>
        <p:spPr>
          <a:xfrm>
            <a:off x="4086860" y="2873375"/>
            <a:ext cx="7894320" cy="2183765"/>
          </a:xfrm>
          <a:prstGeom prst="rect">
            <a:avLst/>
          </a:prstGeom>
          <a:noFill/>
          <a:effectLst>
            <a:glow>
              <a:schemeClr val="accent1">
                <a:alpha val="40000"/>
              </a:schemeClr>
            </a:glow>
            <a:outerShdw blurRad="63500" sx="102000" sy="102000" algn="ctr" rotWithShape="0">
              <a:prstClr val="black">
                <a:alpha val="40000"/>
              </a:prstClr>
            </a:outerShdw>
          </a:effectLst>
        </p:spPr>
        <p:txBody>
          <a:bodyPr wrap="square" rtlCol="0">
            <a:spAutoFit/>
            <a:scene3d>
              <a:camera prst="orthographicFront"/>
              <a:lightRig rig="threePt" dir="t"/>
            </a:scene3d>
            <a:sp3d contourW="12700"/>
          </a:bodyPr>
          <a:lstStyle/>
          <a:p>
            <a:pPr lvl="0" algn="ctr">
              <a:defRPr/>
            </a:pPr>
            <a:r>
              <a:rPr lang="en-US" sz="6800" b="1" dirty="0">
                <a:gradFill>
                  <a:gsLst>
                    <a:gs pos="0">
                      <a:srgbClr val="FECF40"/>
                    </a:gs>
                    <a:gs pos="100000">
                      <a:srgbClr val="846C21"/>
                    </a:gs>
                  </a:gsLst>
                  <a:lin scaled="0"/>
                </a:gradFill>
                <a:cs typeface="+mn-lt"/>
              </a:rPr>
              <a:t>THANKS FOR</a:t>
            </a:r>
            <a:r>
              <a:rPr lang="en-US" sz="6800" b="1" dirty="0">
                <a:solidFill>
                  <a:schemeClr val="bg1"/>
                </a:solidFill>
                <a:cs typeface="+mn-lt"/>
              </a:rPr>
              <a:t> </a:t>
            </a:r>
          </a:p>
          <a:p>
            <a:pPr lvl="0" algn="ctr">
              <a:defRPr/>
            </a:pPr>
            <a:r>
              <a:rPr kumimoji="0" lang="en-US" altLang="zh-CN" sz="6800" b="1" i="0" u="none" strike="noStrike" kern="1200" cap="none" spc="0" normalizeH="0" baseline="0" noProof="0" dirty="0">
                <a:ln>
                  <a:noFill/>
                </a:ln>
                <a:solidFill>
                  <a:schemeClr val="bg1"/>
                </a:solidFill>
                <a:effectLst>
                  <a:reflection stA="32000" endPos="57000" dist="25400" dir="5400000" sy="-100000" algn="bl" rotWithShape="0"/>
                </a:effectLst>
                <a:uLnTx/>
                <a:uFillTx/>
                <a:ea typeface="Microsoft YaHei" panose="020B0503020204020204" pitchFamily="34" charset="-122"/>
                <a:cs typeface="+mn-lt"/>
              </a:rPr>
              <a:t>YOUR LISTENING</a:t>
            </a:r>
          </a:p>
        </p:txBody>
      </p:sp>
      <p:sp>
        <p:nvSpPr>
          <p:cNvPr id="20" name="任意多边形 19"/>
          <p:cNvSpPr/>
          <p:nvPr/>
        </p:nvSpPr>
        <p:spPr>
          <a:xfrm>
            <a:off x="0" y="-1"/>
            <a:ext cx="4922244" cy="5048251"/>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Effect transition="in" filter="fade">
                                      <p:cBhvr>
                                        <p:cTn id="18" dur="500"/>
                                        <p:tgtEl>
                                          <p:spTgt spid="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par>
                          <p:cTn id="29" fill="hold">
                            <p:stCondLst>
                              <p:cond delay="1000"/>
                            </p:stCondLst>
                            <p:childTnLst>
                              <p:par>
                                <p:cTn id="30" presetID="2" presetClass="entr" presetSubtype="4" fill="hold" grpId="0"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6" grpId="0" bldLvl="0" animBg="1"/>
      <p:bldP spid="7" grpId="0" bldLvl="0" animBg="1"/>
      <p:bldP spid="8" grpId="0"/>
      <p:bldP spid="2" grpId="0" bldLvl="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831851" y="2847022"/>
            <a:ext cx="1535998"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01</a:t>
            </a:r>
            <a:endParaRPr lang="zh-CN" altLang="en-US" sz="11500" dirty="0">
              <a:solidFill>
                <a:schemeClr val="bg1"/>
              </a:solidFill>
              <a:latin typeface="Impact" panose="020B0806030902050204" pitchFamily="34" charset="0"/>
            </a:endParaRPr>
          </a:p>
        </p:txBody>
      </p:sp>
      <p:sp>
        <p:nvSpPr>
          <p:cNvPr id="4" name="文本框 3"/>
          <p:cNvSpPr txBox="1"/>
          <p:nvPr/>
        </p:nvSpPr>
        <p:spPr>
          <a:xfrm>
            <a:off x="4914265" y="2716530"/>
            <a:ext cx="6062345" cy="2122805"/>
          </a:xfrm>
          <a:prstGeom prst="rect">
            <a:avLst/>
          </a:prstGeom>
          <a:noFill/>
        </p:spPr>
        <p:txBody>
          <a:bodyPr wrap="square" rtlCol="0">
            <a:spAutoFit/>
            <a:scene3d>
              <a:camera prst="orthographicFront"/>
              <a:lightRig rig="threePt" dir="t"/>
            </a:scene3d>
            <a:sp3d contourW="12700"/>
          </a:bodyPr>
          <a:lstStyle/>
          <a:p>
            <a:pPr algn="just"/>
            <a:r>
              <a:rPr lang="en-US" altLang="zh-CN" sz="6600" b="1" dirty="0">
                <a:solidFill>
                  <a:schemeClr val="tx1">
                    <a:lumMod val="75000"/>
                    <a:lumOff val="25000"/>
                  </a:schemeClr>
                </a:solidFill>
                <a:ea typeface="+mj-ea"/>
              </a:rPr>
              <a:t>GIỚI THIỆU</a:t>
            </a:r>
          </a:p>
          <a:p>
            <a:pPr algn="r"/>
            <a:r>
              <a:rPr lang="en-US" altLang="zh-CN" sz="6600" b="1" dirty="0">
                <a:solidFill>
                  <a:schemeClr val="tx1">
                    <a:lumMod val="75000"/>
                    <a:lumOff val="25000"/>
                  </a:schemeClr>
                </a:solidFill>
                <a:ea typeface="+mj-ea"/>
              </a:rPr>
              <a:t>	 ĐỀ TÀI</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707505" y="1867535"/>
            <a:ext cx="4955540" cy="4230370"/>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p:cNvSpPr/>
          <p:nvPr/>
        </p:nvSpPr>
        <p:spPr>
          <a:xfrm>
            <a:off x="924560" y="6177915"/>
            <a:ext cx="4873625" cy="422275"/>
          </a:xfrm>
          <a:prstGeom prst="rect">
            <a:avLst/>
          </a:prstGeom>
          <a:solidFill>
            <a:srgbClr val="223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p:cNvSpPr/>
          <p:nvPr/>
        </p:nvSpPr>
        <p:spPr>
          <a:xfrm>
            <a:off x="925195" y="6176645"/>
            <a:ext cx="4873625"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b="1" dirty="0">
                <a:solidFill>
                  <a:schemeClr val="bg1"/>
                </a:solidFill>
              </a:rPr>
              <a:t>ẢNH MINH HỌA</a:t>
            </a:r>
            <a:endParaRPr lang="zh-CN" altLang="en-US" b="1" dirty="0">
              <a:solidFill>
                <a:schemeClr val="bg1"/>
              </a:solidFill>
            </a:endParaRPr>
          </a:p>
        </p:txBody>
      </p:sp>
      <p:sp>
        <p:nvSpPr>
          <p:cNvPr id="11" name="矩形 10"/>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1"/>
          <p:cNvSpPr txBox="1"/>
          <p:nvPr/>
        </p:nvSpPr>
        <p:spPr>
          <a:xfrm>
            <a:off x="1856618" y="157645"/>
            <a:ext cx="944490" cy="830997"/>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bg1"/>
                </a:solidFill>
                <a:latin typeface="+mn-ea"/>
                <a:cs typeface="经典综艺体简" panose="02010609000101010101" pitchFamily="49" charset="-122"/>
              </a:rPr>
              <a:t>01</a:t>
            </a:r>
            <a:endParaRPr lang="zh-CN" altLang="en-US" sz="4800" b="1" dirty="0">
              <a:solidFill>
                <a:schemeClr val="bg1"/>
              </a:solidFill>
              <a:latin typeface="+mn-ea"/>
              <a:cs typeface="经典综艺体简" panose="02010609000101010101" pitchFamily="49" charset="-122"/>
            </a:endParaRPr>
          </a:p>
        </p:txBody>
      </p:sp>
      <p:sp>
        <p:nvSpPr>
          <p:cNvPr id="17" name="文本框 15"/>
          <p:cNvSpPr txBox="1"/>
          <p:nvPr/>
        </p:nvSpPr>
        <p:spPr>
          <a:xfrm>
            <a:off x="3829256" y="336348"/>
            <a:ext cx="6238130" cy="65214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200" b="1" dirty="0">
                <a:solidFill>
                  <a:schemeClr val="bg1">
                    <a:lumMod val="50000"/>
                  </a:schemeClr>
                </a:solidFill>
                <a:latin typeface="+mj-lt"/>
                <a:ea typeface="+mj-ea"/>
              </a:rPr>
              <a:t> GIỚI THIỆU ĐỀ TÀI</a:t>
            </a:r>
          </a:p>
        </p:txBody>
      </p:sp>
      <p:sp>
        <p:nvSpPr>
          <p:cNvPr id="4" name="Rectangle 3"/>
          <p:cNvSpPr/>
          <p:nvPr/>
        </p:nvSpPr>
        <p:spPr>
          <a:xfrm>
            <a:off x="7060565" y="2193925"/>
            <a:ext cx="4250055" cy="3576955"/>
          </a:xfrm>
          <a:prstGeom prst="rect">
            <a:avLst/>
          </a:prstGeom>
        </p:spPr>
        <p:txBody>
          <a:bodyPr wrap="square">
            <a:spAutoFit/>
          </a:bodyPr>
          <a:lstStyle/>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ĐỒ BẢO HỘ LAO ĐỘNG</a:t>
            </a:r>
          </a:p>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 Để hạn chế những rủi ro về an toàn lao động.</a:t>
            </a:r>
          </a:p>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 Đồ bảo hộ lao động có vai trò vô cùng thiết thực trong việc bảo vệ con người.</a:t>
            </a:r>
          </a:p>
          <a:p>
            <a:pPr algn="just">
              <a:lnSpc>
                <a:spcPct val="140000"/>
              </a:lnSpc>
            </a:pPr>
            <a:r>
              <a:rPr lang="en-US" b="1" dirty="0">
                <a:solidFill>
                  <a:srgbClr val="5A5656"/>
                </a:solidFill>
                <a:effectLst>
                  <a:outerShdw blurRad="38100" dist="25400" dir="5400000" algn="ctr" rotWithShape="0">
                    <a:srgbClr val="6E747A">
                      <a:alpha val="43000"/>
                    </a:srgbClr>
                  </a:outerShdw>
                </a:effectLst>
                <a:latin typeface="Tahoma" panose="020B0604030504040204" pitchFamily="34" charset="0"/>
                <a:cs typeface="Tahoma" panose="020B0604030504040204" pitchFamily="34" charset="0"/>
              </a:rPr>
              <a:t>- Tuy nhiên, không phải ai cũng đều hiểu rõ tầm quan trọng của đồ bảo hộ.</a:t>
            </a:r>
          </a:p>
        </p:txBody>
      </p:sp>
      <p:pic>
        <p:nvPicPr>
          <p:cNvPr id="8" name="Picture Placeholder 7" descr="thay_hung"/>
          <p:cNvPicPr>
            <a:picLocks noGrp="1" noChangeAspect="1"/>
          </p:cNvPicPr>
          <p:nvPr>
            <p:ph type="pic" sz="quarter" idx="10"/>
          </p:nvPr>
        </p:nvPicPr>
        <p:blipFill>
          <a:blip r:embed="rId3"/>
          <a:stretch>
            <a:fillRect/>
          </a:stretch>
        </p:blipFill>
        <p:spPr>
          <a:xfrm>
            <a:off x="924560" y="1308100"/>
            <a:ext cx="4874260" cy="4869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1031" y="1589315"/>
            <a:ext cx="841829" cy="3935991"/>
          </a:xfrm>
          <a:prstGeom prst="rect">
            <a:avLst/>
          </a:prstGeom>
          <a:solidFill>
            <a:srgbClr val="F9F9F9"/>
          </a:solidFill>
          <a:ln>
            <a:solidFill>
              <a:srgbClr val="F9F9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矩形 13"/>
          <p:cNvSpPr/>
          <p:nvPr/>
        </p:nvSpPr>
        <p:spPr>
          <a:xfrm>
            <a:off x="1244600" y="2002790"/>
            <a:ext cx="4445000" cy="3305810"/>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18681" y="2298275"/>
            <a:ext cx="329784" cy="267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1549400" y="2520302"/>
            <a:ext cx="3935095" cy="1751965"/>
            <a:chOff x="1549400" y="2520302"/>
            <a:chExt cx="3935095" cy="1751965"/>
          </a:xfrm>
        </p:grpSpPr>
        <p:cxnSp>
          <p:nvCxnSpPr>
            <p:cNvPr id="17" name="直接连接符 16"/>
            <p:cNvCxnSpPr/>
            <p:nvPr/>
          </p:nvCxnSpPr>
          <p:spPr>
            <a:xfrm flipV="1">
              <a:off x="1549400" y="2529205"/>
              <a:ext cx="1778000" cy="127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649760" y="2520302"/>
              <a:ext cx="3834735" cy="1751965"/>
            </a:xfrm>
            <a:prstGeom prst="rect">
              <a:avLst/>
            </a:prstGeom>
          </p:spPr>
          <p:txBody>
            <a:bodyPr wrap="square">
              <a:spAutoFit/>
            </a:bodyPr>
            <a:lstStyle/>
            <a:p>
              <a:pPr algn="just">
                <a:lnSpc>
                  <a:spcPct val="120000"/>
                </a:lnSpc>
              </a:pPr>
              <a:r>
                <a:rPr lang="en-US" altLang="zh-CN" b="1" dirty="0">
                  <a:solidFill>
                    <a:srgbClr val="5A5656"/>
                  </a:solidFill>
                </a:rPr>
                <a:t>- Tìm hiểu về mô hình YOLOv3 trong bài toán phát hiện vật thể.</a:t>
              </a:r>
            </a:p>
            <a:p>
              <a:pPr algn="just">
                <a:lnSpc>
                  <a:spcPct val="120000"/>
                </a:lnSpc>
              </a:pPr>
              <a:r>
                <a:rPr lang="en-US" altLang="zh-CN" b="1" dirty="0">
                  <a:solidFill>
                    <a:srgbClr val="5A5656"/>
                  </a:solidFill>
                </a:rPr>
                <a:t>- Huấn luyện mô hình phát hiện đồ bảo hộ lao động với mAP &gt; 0.7.</a:t>
              </a:r>
            </a:p>
          </p:txBody>
        </p:sp>
      </p:grpSp>
      <p:sp>
        <p:nvSpPr>
          <p:cNvPr id="19" name="矩形 18"/>
          <p:cNvSpPr/>
          <p:nvPr/>
        </p:nvSpPr>
        <p:spPr>
          <a:xfrm>
            <a:off x="1448465" y="1921491"/>
            <a:ext cx="3322566" cy="607695"/>
          </a:xfrm>
          <a:prstGeom prst="rect">
            <a:avLst/>
          </a:prstGeom>
        </p:spPr>
        <p:txBody>
          <a:bodyPr wrap="square">
            <a:spAutoFit/>
          </a:bodyPr>
          <a:lstStyle/>
          <a:p>
            <a:pPr algn="just">
              <a:lnSpc>
                <a:spcPct val="120000"/>
              </a:lnSpc>
            </a:pPr>
            <a:r>
              <a:rPr lang="en-US" altLang="zh-CN" sz="2800" b="1" dirty="0">
                <a:solidFill>
                  <a:srgbClr val="22374C"/>
                </a:solidFill>
              </a:rPr>
              <a:t>Nội dung 1</a:t>
            </a:r>
          </a:p>
        </p:txBody>
      </p:sp>
      <p:sp>
        <p:nvSpPr>
          <p:cNvPr id="9" name="矩形 8"/>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856740" y="157480"/>
            <a:ext cx="944245" cy="831215"/>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bg1"/>
                </a:solidFill>
                <a:latin typeface="+mn-ea"/>
                <a:cs typeface="经典综艺体简" panose="02010609000101010101" pitchFamily="49" charset="-122"/>
              </a:rPr>
              <a:t>01</a:t>
            </a:r>
            <a:endParaRPr lang="zh-CN" altLang="en-US" sz="4800" b="1" dirty="0">
              <a:solidFill>
                <a:schemeClr val="bg1"/>
              </a:solidFill>
              <a:latin typeface="+mn-ea"/>
              <a:cs typeface="经典综艺体简" panose="02010609000101010101" pitchFamily="49" charset="-122"/>
            </a:endParaRPr>
          </a:p>
        </p:txBody>
      </p:sp>
      <p:sp>
        <p:nvSpPr>
          <p:cNvPr id="2" name="文本框 15"/>
          <p:cNvSpPr txBox="1"/>
          <p:nvPr/>
        </p:nvSpPr>
        <p:spPr>
          <a:xfrm>
            <a:off x="3829256" y="336348"/>
            <a:ext cx="6238130" cy="65214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200" b="1" dirty="0">
                <a:solidFill>
                  <a:schemeClr val="bg1">
                    <a:lumMod val="50000"/>
                  </a:schemeClr>
                </a:solidFill>
                <a:latin typeface="+mj-lt"/>
                <a:ea typeface="+mj-ea"/>
              </a:rPr>
              <a:t>MỤC TIÊU ĐỀ TÀI</a:t>
            </a:r>
          </a:p>
        </p:txBody>
      </p:sp>
      <p:sp>
        <p:nvSpPr>
          <p:cNvPr id="3" name="矩形 13"/>
          <p:cNvSpPr/>
          <p:nvPr/>
        </p:nvSpPr>
        <p:spPr>
          <a:xfrm>
            <a:off x="6388735" y="2002790"/>
            <a:ext cx="4445000" cy="3306445"/>
          </a:xfrm>
          <a:prstGeom prst="rect">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14"/>
          <p:cNvSpPr/>
          <p:nvPr/>
        </p:nvSpPr>
        <p:spPr>
          <a:xfrm>
            <a:off x="6172646" y="2413845"/>
            <a:ext cx="329784" cy="26751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18"/>
          <p:cNvSpPr/>
          <p:nvPr/>
        </p:nvSpPr>
        <p:spPr>
          <a:xfrm>
            <a:off x="6502430" y="1921491"/>
            <a:ext cx="3322566" cy="607695"/>
          </a:xfrm>
          <a:prstGeom prst="rect">
            <a:avLst/>
          </a:prstGeom>
        </p:spPr>
        <p:txBody>
          <a:bodyPr wrap="square">
            <a:spAutoFit/>
          </a:bodyPr>
          <a:lstStyle/>
          <a:p>
            <a:pPr algn="just">
              <a:lnSpc>
                <a:spcPct val="120000"/>
              </a:lnSpc>
            </a:pPr>
            <a:r>
              <a:rPr lang="en-US" altLang="zh-CN" sz="2800" b="1" dirty="0">
                <a:solidFill>
                  <a:srgbClr val="22374C"/>
                </a:solidFill>
              </a:rPr>
              <a:t>Nội dung 2</a:t>
            </a:r>
          </a:p>
        </p:txBody>
      </p:sp>
      <p:grpSp>
        <p:nvGrpSpPr>
          <p:cNvPr id="8" name="组合 19"/>
          <p:cNvGrpSpPr/>
          <p:nvPr/>
        </p:nvGrpSpPr>
        <p:grpSpPr>
          <a:xfrm>
            <a:off x="6502400" y="2530475"/>
            <a:ext cx="3942715" cy="1765922"/>
            <a:chOff x="1736725" y="2083435"/>
            <a:chExt cx="3942715" cy="1765922"/>
          </a:xfrm>
        </p:grpSpPr>
        <p:cxnSp>
          <p:nvCxnSpPr>
            <p:cNvPr id="13" name="直接连接符 16"/>
            <p:cNvCxnSpPr/>
            <p:nvPr/>
          </p:nvCxnSpPr>
          <p:spPr>
            <a:xfrm flipV="1">
              <a:off x="1736725" y="2083435"/>
              <a:ext cx="1866900" cy="3810"/>
            </a:xfrm>
            <a:prstGeom prst="line">
              <a:avLst/>
            </a:prstGeom>
            <a:ln w="25400" cap="rnd">
              <a:solidFill>
                <a:schemeClr val="accent4"/>
              </a:solidFill>
              <a:round/>
            </a:ln>
          </p:spPr>
          <p:style>
            <a:lnRef idx="1">
              <a:schemeClr val="accent1"/>
            </a:lnRef>
            <a:fillRef idx="0">
              <a:schemeClr val="accent1"/>
            </a:fillRef>
            <a:effectRef idx="0">
              <a:schemeClr val="accent1"/>
            </a:effectRef>
            <a:fontRef idx="minor">
              <a:schemeClr val="tx1"/>
            </a:fontRef>
          </p:style>
        </p:cxnSp>
        <p:sp>
          <p:nvSpPr>
            <p:cNvPr id="22" name="矩形 17"/>
            <p:cNvSpPr/>
            <p:nvPr/>
          </p:nvSpPr>
          <p:spPr>
            <a:xfrm>
              <a:off x="1844705" y="2097392"/>
              <a:ext cx="3834735" cy="1751965"/>
            </a:xfrm>
            <a:prstGeom prst="rect">
              <a:avLst/>
            </a:prstGeom>
          </p:spPr>
          <p:txBody>
            <a:bodyPr wrap="square">
              <a:spAutoFit/>
            </a:bodyPr>
            <a:lstStyle/>
            <a:p>
              <a:pPr algn="just">
                <a:lnSpc>
                  <a:spcPct val="120000"/>
                </a:lnSpc>
              </a:pPr>
              <a:r>
                <a:rPr lang="en-US" altLang="zh-CN" b="1" dirty="0">
                  <a:solidFill>
                    <a:srgbClr val="5A5656"/>
                  </a:solidFill>
                </a:rPr>
                <a:t>- Thiết kế một app android.</a:t>
              </a:r>
            </a:p>
            <a:p>
              <a:pPr algn="just">
                <a:lnSpc>
                  <a:spcPct val="120000"/>
                </a:lnSpc>
              </a:pPr>
              <a:r>
                <a:rPr lang="en-US" altLang="zh-CN" b="1" dirty="0">
                  <a:solidFill>
                    <a:srgbClr val="5A5656"/>
                  </a:solidFill>
                </a:rPr>
                <a:t>- </a:t>
              </a:r>
              <a:r>
                <a:rPr lang="en-US" altLang="zh-CN" b="1" dirty="0">
                  <a:solidFill>
                    <a:srgbClr val="5A5656"/>
                  </a:solidFill>
                  <a:sym typeface="+mn-ea"/>
                </a:rPr>
                <a:t>Đánh giá mô hình, ưu nhược điểm của mô hình.</a:t>
              </a:r>
              <a:endParaRPr lang="en-US" altLang="zh-CN" b="1" dirty="0">
                <a:solidFill>
                  <a:srgbClr val="5A5656"/>
                </a:solidFill>
              </a:endParaRPr>
            </a:p>
            <a:p>
              <a:pPr algn="just">
                <a:lnSpc>
                  <a:spcPct val="120000"/>
                </a:lnSpc>
              </a:pPr>
              <a:r>
                <a:rPr lang="en-US" altLang="zh-CN" b="1" dirty="0">
                  <a:solidFill>
                    <a:srgbClr val="5A5656"/>
                  </a:solidFill>
                </a:rPr>
                <a:t>- Đưa ra các phương pháp cải tiến và kết luận.</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1000"/>
                                        <p:tgtEl>
                                          <p:spTgt spid="19"/>
                                        </p:tgtEl>
                                      </p:cBhvr>
                                    </p:animEffect>
                                    <p:anim calcmode="lin" valueType="num">
                                      <p:cBhvr>
                                        <p:cTn id="12" dur="1000" fill="hold"/>
                                        <p:tgtEl>
                                          <p:spTgt spid="19"/>
                                        </p:tgtEl>
                                        <p:attrNameLst>
                                          <p:attrName>ppt_x</p:attrName>
                                        </p:attrNameLst>
                                      </p:cBhvr>
                                      <p:tavLst>
                                        <p:tav tm="0">
                                          <p:val>
                                            <p:strVal val="#ppt_x"/>
                                          </p:val>
                                        </p:tav>
                                        <p:tav tm="100000">
                                          <p:val>
                                            <p:strVal val="#ppt_x"/>
                                          </p:val>
                                        </p:tav>
                                      </p:tavLst>
                                    </p:anim>
                                    <p:anim calcmode="lin" valueType="num">
                                      <p:cBhvr>
                                        <p:cTn id="13" dur="10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up)">
                                      <p:cBhvr>
                                        <p:cTn id="17" dur="500"/>
                                        <p:tgtEl>
                                          <p:spTgt spid="20"/>
                                        </p:tgtEl>
                                      </p:cBhvr>
                                    </p:animEffect>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right)">
                                      <p:cBhvr>
                                        <p:cTn id="21" dur="500"/>
                                        <p:tgtEl>
                                          <p:spTgt spid="3"/>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2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9" grpId="0"/>
      <p:bldP spid="3" grpId="0" bldLvl="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62100"/>
            <a:ext cx="12192000" cy="3924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0" y="1562100"/>
            <a:ext cx="3546499" cy="3924300"/>
          </a:xfrm>
          <a:custGeom>
            <a:avLst/>
            <a:gdLst>
              <a:gd name="connsiteX0" fmla="*/ 0 w 4922244"/>
              <a:gd name="connsiteY0" fmla="*/ 0 h 5048251"/>
              <a:gd name="connsiteX1" fmla="*/ 1947941 w 4922244"/>
              <a:gd name="connsiteY1" fmla="*/ 0 h 5048251"/>
              <a:gd name="connsiteX2" fmla="*/ 4922244 w 4922244"/>
              <a:gd name="connsiteY2" fmla="*/ 2974304 h 5048251"/>
              <a:gd name="connsiteX3" fmla="*/ 2848297 w 4922244"/>
              <a:gd name="connsiteY3" fmla="*/ 5048251 h 5048251"/>
              <a:gd name="connsiteX4" fmla="*/ 0 w 4922244"/>
              <a:gd name="connsiteY4" fmla="*/ 5048251 h 5048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2244" h="5048251">
                <a:moveTo>
                  <a:pt x="0" y="0"/>
                </a:moveTo>
                <a:lnTo>
                  <a:pt x="1947941" y="0"/>
                </a:lnTo>
                <a:lnTo>
                  <a:pt x="4922244" y="2974304"/>
                </a:lnTo>
                <a:lnTo>
                  <a:pt x="2848297" y="5048251"/>
                </a:lnTo>
                <a:lnTo>
                  <a:pt x="0" y="504825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1790352" y="1562100"/>
            <a:ext cx="3124548" cy="3924300"/>
          </a:xfrm>
          <a:custGeom>
            <a:avLst/>
            <a:gdLst>
              <a:gd name="connsiteX0" fmla="*/ 0 w 4336612"/>
              <a:gd name="connsiteY0" fmla="*/ 0 h 5048251"/>
              <a:gd name="connsiteX1" fmla="*/ 1362309 w 4336612"/>
              <a:gd name="connsiteY1" fmla="*/ 0 h 5048251"/>
              <a:gd name="connsiteX2" fmla="*/ 4336612 w 4336612"/>
              <a:gd name="connsiteY2" fmla="*/ 2974304 h 5048251"/>
              <a:gd name="connsiteX3" fmla="*/ 2262665 w 4336612"/>
              <a:gd name="connsiteY3" fmla="*/ 5048251 h 5048251"/>
              <a:gd name="connsiteX4" fmla="*/ 900356 w 4336612"/>
              <a:gd name="connsiteY4" fmla="*/ 5048251 h 5048251"/>
              <a:gd name="connsiteX5" fmla="*/ 2974303 w 4336612"/>
              <a:gd name="connsiteY5" fmla="*/ 2974304 h 504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6612" h="5048251">
                <a:moveTo>
                  <a:pt x="0" y="0"/>
                </a:moveTo>
                <a:lnTo>
                  <a:pt x="1362309" y="0"/>
                </a:lnTo>
                <a:lnTo>
                  <a:pt x="4336612" y="2974304"/>
                </a:lnTo>
                <a:lnTo>
                  <a:pt x="2262665" y="5048251"/>
                </a:lnTo>
                <a:lnTo>
                  <a:pt x="900356" y="5048251"/>
                </a:lnTo>
                <a:lnTo>
                  <a:pt x="2974303" y="2974304"/>
                </a:lnTo>
                <a:close/>
              </a:path>
            </a:pathLst>
          </a:custGeom>
          <a:solidFill>
            <a:schemeClr val="accent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42083" y="2847022"/>
            <a:ext cx="1715534" cy="1862048"/>
          </a:xfrm>
          <a:prstGeom prst="rect">
            <a:avLst/>
          </a:prstGeom>
          <a:noFill/>
        </p:spPr>
        <p:txBody>
          <a:bodyPr wrap="none" rtlCol="0">
            <a:spAutoFit/>
          </a:bodyPr>
          <a:lstStyle/>
          <a:p>
            <a:pPr algn="ctr"/>
            <a:r>
              <a:rPr lang="en-US" altLang="zh-CN" sz="11500" dirty="0">
                <a:solidFill>
                  <a:schemeClr val="bg1"/>
                </a:solidFill>
                <a:latin typeface="Impact" panose="020B0806030902050204" pitchFamily="34" charset="0"/>
              </a:rPr>
              <a:t>02</a:t>
            </a:r>
            <a:endParaRPr lang="zh-CN" altLang="en-US" sz="11500" dirty="0">
              <a:solidFill>
                <a:schemeClr val="bg1"/>
              </a:solidFill>
              <a:latin typeface="Impact" panose="020B0806030902050204" pitchFamily="34" charset="0"/>
            </a:endParaRPr>
          </a:p>
        </p:txBody>
      </p:sp>
      <p:sp>
        <p:nvSpPr>
          <p:cNvPr id="4" name="文本框 3"/>
          <p:cNvSpPr txBox="1"/>
          <p:nvPr/>
        </p:nvSpPr>
        <p:spPr>
          <a:xfrm>
            <a:off x="5100320" y="2559050"/>
            <a:ext cx="7353935" cy="2306955"/>
          </a:xfrm>
          <a:prstGeom prst="rect">
            <a:avLst/>
          </a:prstGeom>
          <a:noFill/>
        </p:spPr>
        <p:txBody>
          <a:bodyPr wrap="square" rtlCol="0">
            <a:spAutoFit/>
            <a:scene3d>
              <a:camera prst="orthographicFront"/>
              <a:lightRig rig="threePt" dir="t"/>
            </a:scene3d>
            <a:sp3d contourW="12700"/>
          </a:bodyPr>
          <a:lstStyle/>
          <a:p>
            <a:r>
              <a:rPr lang="en-US" altLang="zh-CN" sz="7200" b="1" dirty="0">
                <a:solidFill>
                  <a:schemeClr val="tx1">
                    <a:lumMod val="75000"/>
                    <a:lumOff val="25000"/>
                  </a:schemeClr>
                </a:solidFill>
                <a:ea typeface="+mj-ea"/>
              </a:rPr>
              <a:t>NỀN TẢNG </a:t>
            </a:r>
          </a:p>
          <a:p>
            <a:r>
              <a:rPr lang="en-US" altLang="zh-CN" sz="7200" b="1" dirty="0">
                <a:solidFill>
                  <a:schemeClr val="tx1">
                    <a:lumMod val="75000"/>
                    <a:lumOff val="25000"/>
                  </a:schemeClr>
                </a:solidFill>
                <a:ea typeface="+mj-ea"/>
              </a:rPr>
              <a:t>		HỖ TRỢ</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500"/>
                            </p:stCondLst>
                            <p:childTnLst>
                              <p:par>
                                <p:cTn id="24" presetID="12" presetClass="entr" presetSubtype="2"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p:tgtEl>
                                          <p:spTgt spid="4"/>
                                        </p:tgtEl>
                                        <p:attrNameLst>
                                          <p:attrName>ppt_x</p:attrName>
                                        </p:attrNameLst>
                                      </p:cBhvr>
                                      <p:tavLst>
                                        <p:tav tm="0">
                                          <p:val>
                                            <p:strVal val="#ppt_x+#ppt_w*1.125000"/>
                                          </p:val>
                                        </p:tav>
                                        <p:tav tm="100000">
                                          <p:val>
                                            <p:strVal val="#ppt_x"/>
                                          </p:val>
                                        </p:tav>
                                      </p:tavLst>
                                    </p:anim>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1492108" y="29931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96" name="文本框 11"/>
          <p:cNvSpPr txBox="1"/>
          <p:nvPr/>
        </p:nvSpPr>
        <p:spPr>
          <a:xfrm>
            <a:off x="1861503" y="157645"/>
            <a:ext cx="934720" cy="829945"/>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bg1"/>
                </a:solidFill>
                <a:latin typeface="+mn-ea"/>
                <a:cs typeface="经典综艺体简" panose="02010609000101010101" pitchFamily="49" charset="-122"/>
              </a:rPr>
              <a:t>01</a:t>
            </a:r>
            <a:endParaRPr lang="zh-CN" altLang="en-US" sz="4800" b="1" dirty="0">
              <a:solidFill>
                <a:schemeClr val="bg1"/>
              </a:solidFill>
              <a:latin typeface="+mn-ea"/>
              <a:cs typeface="经典综艺体简" panose="02010609000101010101" pitchFamily="49" charset="-122"/>
            </a:endParaRPr>
          </a:p>
        </p:txBody>
      </p:sp>
      <p:sp>
        <p:nvSpPr>
          <p:cNvPr id="97" name="文本框 15"/>
          <p:cNvSpPr txBox="1"/>
          <p:nvPr/>
        </p:nvSpPr>
        <p:spPr>
          <a:xfrm>
            <a:off x="3796996" y="286473"/>
            <a:ext cx="623813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MÔ HÌNH YOLOv3TINY</a:t>
            </a:r>
          </a:p>
        </p:txBody>
      </p:sp>
      <p:pic>
        <p:nvPicPr>
          <p:cNvPr id="13" name="Picture 13"/>
          <p:cNvPicPr>
            <a:picLocks noGrp="1" noChangeAspect="1"/>
          </p:cNvPicPr>
          <p:nvPr>
            <p:ph type="pic" sz="quarter" idx="10"/>
          </p:nvPr>
        </p:nvPicPr>
        <p:blipFill>
          <a:blip r:embed="rId3"/>
          <a:stretch>
            <a:fillRect/>
          </a:stretch>
        </p:blipFill>
        <p:spPr>
          <a:xfrm>
            <a:off x="1492250" y="2094230"/>
            <a:ext cx="9760585" cy="3556635"/>
          </a:xfrm>
          <a:prstGeom prst="rect">
            <a:avLst/>
          </a:prstGeom>
        </p:spPr>
      </p:pic>
      <p:pic>
        <p:nvPicPr>
          <p:cNvPr id="4" name="Picture 25" descr="IMG_256"/>
          <p:cNvPicPr>
            <a:picLocks noGrp="1" noChangeAspect="1"/>
          </p:cNvPicPr>
          <p:nvPr>
            <p:ph type="pic" sz="quarter" idx="11"/>
          </p:nvPr>
        </p:nvPicPr>
        <p:blipFill>
          <a:blip r:embed="rId4"/>
          <a:stretch>
            <a:fillRect/>
          </a:stretch>
        </p:blipFill>
        <p:spPr>
          <a:xfrm rot="5400000">
            <a:off x="3134995" y="-1654175"/>
            <a:ext cx="5542280" cy="1215898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500" fill="hold">
                                          <p:stCondLst>
                                            <p:cond delay="0"/>
                                          </p:stCondLst>
                                        </p:cTn>
                                        <p:tgtEl>
                                          <p:spTgt spid="13"/>
                                        </p:tgtEl>
                                        <p:attrNameLst>
                                          <p:attrName>style.visibility</p:attrName>
                                        </p:attrNameLst>
                                      </p:cBhvr>
                                      <p:to>
                                        <p:strVal val="visible"/>
                                      </p:to>
                                    </p:set>
                                    <p:animEffect transition="in" filter="diamond(i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8" presetClass="exit" presetSubtype="32" fill="hold" nodeType="clickEffect">
                                  <p:stCondLst>
                                    <p:cond delay="0"/>
                                  </p:stCondLst>
                                  <p:childTnLst>
                                    <p:animEffect transition="out" filter="diamond(out)">
                                      <p:cBhvr>
                                        <p:cTn id="11" dur="500"/>
                                        <p:tgtEl>
                                          <p:spTgt spid="13"/>
                                        </p:tgtEl>
                                      </p:cBhvr>
                                    </p:animEffect>
                                    <p:set>
                                      <p:cBhvr>
                                        <p:cTn id="12" dur="1" fill="hold">
                                          <p:stCondLst>
                                            <p:cond delay="50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500" fill="hold">
                                          <p:stCondLst>
                                            <p:cond delay="0"/>
                                          </p:stCondLst>
                                        </p:cTn>
                                        <p:tgtEl>
                                          <p:spTgt spid="4"/>
                                        </p:tgtEl>
                                        <p:attrNameLst>
                                          <p:attrName>style.visibility</p:attrName>
                                        </p:attrNameLst>
                                      </p:cBhvr>
                                      <p:to>
                                        <p:strVal val="visible"/>
                                      </p:to>
                                    </p:set>
                                    <p:animEffect transition="in" filter="diamond(i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1492108" y="29931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96" name="文本框 11"/>
          <p:cNvSpPr txBox="1"/>
          <p:nvPr/>
        </p:nvSpPr>
        <p:spPr>
          <a:xfrm>
            <a:off x="1861503" y="157645"/>
            <a:ext cx="934720" cy="829945"/>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bg1"/>
                </a:solidFill>
                <a:latin typeface="+mn-ea"/>
                <a:cs typeface="经典综艺体简" panose="02010609000101010101" pitchFamily="49" charset="-122"/>
              </a:rPr>
              <a:t>03</a:t>
            </a:r>
            <a:endParaRPr lang="zh-CN" altLang="en-US" sz="4800" b="1" dirty="0">
              <a:solidFill>
                <a:schemeClr val="bg1"/>
              </a:solidFill>
              <a:latin typeface="+mn-ea"/>
              <a:cs typeface="经典综艺体简" panose="02010609000101010101" pitchFamily="49" charset="-122"/>
            </a:endParaRPr>
          </a:p>
        </p:txBody>
      </p:sp>
      <p:sp>
        <p:nvSpPr>
          <p:cNvPr id="97" name="文本框 15"/>
          <p:cNvSpPr txBox="1"/>
          <p:nvPr/>
        </p:nvSpPr>
        <p:spPr>
          <a:xfrm>
            <a:off x="3808095" y="223520"/>
            <a:ext cx="817499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GOOGLE COLAB</a:t>
            </a:r>
          </a:p>
        </p:txBody>
      </p:sp>
      <p:sp>
        <p:nvSpPr>
          <p:cNvPr id="4" name="Rounded Rectangle 3"/>
          <p:cNvSpPr/>
          <p:nvPr/>
        </p:nvSpPr>
        <p:spPr>
          <a:xfrm>
            <a:off x="8966200" y="1719580"/>
            <a:ext cx="2129790" cy="1156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FREE</a:t>
            </a:r>
          </a:p>
        </p:txBody>
      </p:sp>
      <p:sp>
        <p:nvSpPr>
          <p:cNvPr id="5" name="Rounded Rectangle 4"/>
          <p:cNvSpPr/>
          <p:nvPr/>
        </p:nvSpPr>
        <p:spPr>
          <a:xfrm>
            <a:off x="8966200" y="3416935"/>
            <a:ext cx="2129790" cy="1156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FAST</a:t>
            </a:r>
          </a:p>
        </p:txBody>
      </p:sp>
      <p:sp>
        <p:nvSpPr>
          <p:cNvPr id="6" name="Rounded Rectangle 5"/>
          <p:cNvSpPr/>
          <p:nvPr/>
        </p:nvSpPr>
        <p:spPr>
          <a:xfrm>
            <a:off x="8966200" y="5114290"/>
            <a:ext cx="2129790" cy="1156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RELIABLE</a:t>
            </a:r>
          </a:p>
        </p:txBody>
      </p:sp>
      <p:sp>
        <p:nvSpPr>
          <p:cNvPr id="8" name="Notched Right Arrow 7"/>
          <p:cNvSpPr/>
          <p:nvPr/>
        </p:nvSpPr>
        <p:spPr>
          <a:xfrm>
            <a:off x="6378575" y="1864995"/>
            <a:ext cx="1511300" cy="8661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33095" y="1719580"/>
            <a:ext cx="4692650" cy="4692650"/>
          </a:xfrm>
          <a:prstGeom prst="rect">
            <a:avLst/>
          </a:prstGeom>
        </p:spPr>
      </p:pic>
      <p:sp>
        <p:nvSpPr>
          <p:cNvPr id="12" name="Notched Right Arrow 11"/>
          <p:cNvSpPr/>
          <p:nvPr/>
        </p:nvSpPr>
        <p:spPr>
          <a:xfrm>
            <a:off x="6378575" y="3562350"/>
            <a:ext cx="1511300" cy="8661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Notched Right Arrow 12"/>
          <p:cNvSpPr/>
          <p:nvPr/>
        </p:nvSpPr>
        <p:spPr>
          <a:xfrm>
            <a:off x="6378575" y="5259705"/>
            <a:ext cx="1511300" cy="8661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8"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矩形 84"/>
          <p:cNvSpPr/>
          <p:nvPr/>
        </p:nvSpPr>
        <p:spPr>
          <a:xfrm>
            <a:off x="2328863" y="0"/>
            <a:ext cx="9863137" cy="11417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0" y="0"/>
            <a:ext cx="3596749" cy="1141756"/>
          </a:xfrm>
          <a:custGeom>
            <a:avLst/>
            <a:gdLst>
              <a:gd name="connsiteX0" fmla="*/ 0 w 3596749"/>
              <a:gd name="connsiteY0" fmla="*/ 0 h 1268414"/>
              <a:gd name="connsiteX1" fmla="*/ 299302 w 3596749"/>
              <a:gd name="connsiteY1" fmla="*/ 0 h 1268414"/>
              <a:gd name="connsiteX2" fmla="*/ 795613 w 3596749"/>
              <a:gd name="connsiteY2" fmla="*/ 0 h 1268414"/>
              <a:gd name="connsiteX3" fmla="*/ 806567 w 3596749"/>
              <a:gd name="connsiteY3" fmla="*/ 0 h 1268414"/>
              <a:gd name="connsiteX4" fmla="*/ 1105869 w 3596749"/>
              <a:gd name="connsiteY4" fmla="*/ 0 h 1268414"/>
              <a:gd name="connsiteX5" fmla="*/ 1252078 w 3596749"/>
              <a:gd name="connsiteY5" fmla="*/ 0 h 1268414"/>
              <a:gd name="connsiteX6" fmla="*/ 1602180 w 3596749"/>
              <a:gd name="connsiteY6" fmla="*/ 0 h 1268414"/>
              <a:gd name="connsiteX7" fmla="*/ 1708543 w 3596749"/>
              <a:gd name="connsiteY7" fmla="*/ 0 h 1268414"/>
              <a:gd name="connsiteX8" fmla="*/ 2042864 w 3596749"/>
              <a:gd name="connsiteY8" fmla="*/ 0 h 1268414"/>
              <a:gd name="connsiteX9" fmla="*/ 2058645 w 3596749"/>
              <a:gd name="connsiteY9" fmla="*/ 0 h 1268414"/>
              <a:gd name="connsiteX10" fmla="*/ 2515110 w 3596749"/>
              <a:gd name="connsiteY10" fmla="*/ 0 h 1268414"/>
              <a:gd name="connsiteX11" fmla="*/ 2849431 w 3596749"/>
              <a:gd name="connsiteY11" fmla="*/ 0 h 1268414"/>
              <a:gd name="connsiteX12" fmla="*/ 3596749 w 3596749"/>
              <a:gd name="connsiteY12" fmla="*/ 747318 h 1268414"/>
              <a:gd name="connsiteX13" fmla="*/ 3075653 w 3596749"/>
              <a:gd name="connsiteY13" fmla="*/ 1268414 h 1268414"/>
              <a:gd name="connsiteX14" fmla="*/ 2744509 w 3596749"/>
              <a:gd name="connsiteY14" fmla="*/ 1268414 h 1268414"/>
              <a:gd name="connsiteX15" fmla="*/ 2359995 w 3596749"/>
              <a:gd name="connsiteY15" fmla="*/ 1268414 h 1268414"/>
              <a:gd name="connsiteX16" fmla="*/ 2288044 w 3596749"/>
              <a:gd name="connsiteY16" fmla="*/ 1268414 h 1268414"/>
              <a:gd name="connsiteX17" fmla="*/ 2269086 w 3596749"/>
              <a:gd name="connsiteY17" fmla="*/ 1268414 h 1268414"/>
              <a:gd name="connsiteX18" fmla="*/ 2018799 w 3596749"/>
              <a:gd name="connsiteY18" fmla="*/ 1268414 h 1268414"/>
              <a:gd name="connsiteX19" fmla="*/ 1937942 w 3596749"/>
              <a:gd name="connsiteY19" fmla="*/ 1268414 h 1268414"/>
              <a:gd name="connsiteX20" fmla="*/ 1831579 w 3596749"/>
              <a:gd name="connsiteY20" fmla="*/ 1268414 h 1268414"/>
              <a:gd name="connsiteX21" fmla="*/ 1562334 w 3596749"/>
              <a:gd name="connsiteY21" fmla="*/ 1268414 h 1268414"/>
              <a:gd name="connsiteX22" fmla="*/ 1553428 w 3596749"/>
              <a:gd name="connsiteY22" fmla="*/ 1268414 h 1268414"/>
              <a:gd name="connsiteX23" fmla="*/ 1532278 w 3596749"/>
              <a:gd name="connsiteY23" fmla="*/ 1268414 h 1268414"/>
              <a:gd name="connsiteX24" fmla="*/ 1481477 w 3596749"/>
              <a:gd name="connsiteY24" fmla="*/ 1268414 h 1268414"/>
              <a:gd name="connsiteX25" fmla="*/ 1212232 w 3596749"/>
              <a:gd name="connsiteY25" fmla="*/ 1268414 h 1268414"/>
              <a:gd name="connsiteX26" fmla="*/ 1105869 w 3596749"/>
              <a:gd name="connsiteY26" fmla="*/ 1268414 h 1268414"/>
              <a:gd name="connsiteX27" fmla="*/ 1025012 w 3596749"/>
              <a:gd name="connsiteY27" fmla="*/ 1268414 h 1268414"/>
              <a:gd name="connsiteX28" fmla="*/ 806567 w 3596749"/>
              <a:gd name="connsiteY28" fmla="*/ 1268414 h 1268414"/>
              <a:gd name="connsiteX29" fmla="*/ 755767 w 3596749"/>
              <a:gd name="connsiteY29" fmla="*/ 1268414 h 1268414"/>
              <a:gd name="connsiteX30" fmla="*/ 725711 w 3596749"/>
              <a:gd name="connsiteY30" fmla="*/ 1268414 h 1268414"/>
              <a:gd name="connsiteX31" fmla="*/ 299302 w 3596749"/>
              <a:gd name="connsiteY31" fmla="*/ 1268414 h 1268414"/>
              <a:gd name="connsiteX32" fmla="*/ 0 w 3596749"/>
              <a:gd name="connsiteY32" fmla="*/ 1268414 h 1268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596749" h="1268414">
                <a:moveTo>
                  <a:pt x="0" y="0"/>
                </a:moveTo>
                <a:lnTo>
                  <a:pt x="299302" y="0"/>
                </a:lnTo>
                <a:lnTo>
                  <a:pt x="795613" y="0"/>
                </a:lnTo>
                <a:lnTo>
                  <a:pt x="806567" y="0"/>
                </a:lnTo>
                <a:lnTo>
                  <a:pt x="1105869" y="0"/>
                </a:lnTo>
                <a:lnTo>
                  <a:pt x="1252078" y="0"/>
                </a:lnTo>
                <a:lnTo>
                  <a:pt x="1602180" y="0"/>
                </a:lnTo>
                <a:lnTo>
                  <a:pt x="1708543" y="0"/>
                </a:lnTo>
                <a:lnTo>
                  <a:pt x="2042864" y="0"/>
                </a:lnTo>
                <a:lnTo>
                  <a:pt x="2058645" y="0"/>
                </a:lnTo>
                <a:lnTo>
                  <a:pt x="2515110" y="0"/>
                </a:lnTo>
                <a:lnTo>
                  <a:pt x="2849431" y="0"/>
                </a:lnTo>
                <a:lnTo>
                  <a:pt x="3596749" y="747318"/>
                </a:lnTo>
                <a:lnTo>
                  <a:pt x="3075653" y="1268414"/>
                </a:lnTo>
                <a:lnTo>
                  <a:pt x="2744509" y="1268414"/>
                </a:lnTo>
                <a:lnTo>
                  <a:pt x="2359995" y="1268414"/>
                </a:lnTo>
                <a:lnTo>
                  <a:pt x="2288044" y="1268414"/>
                </a:lnTo>
                <a:lnTo>
                  <a:pt x="2269086" y="1268414"/>
                </a:lnTo>
                <a:lnTo>
                  <a:pt x="2018799" y="1268414"/>
                </a:lnTo>
                <a:lnTo>
                  <a:pt x="1937942" y="1268414"/>
                </a:lnTo>
                <a:lnTo>
                  <a:pt x="1831579" y="1268414"/>
                </a:lnTo>
                <a:lnTo>
                  <a:pt x="1562334" y="1268414"/>
                </a:lnTo>
                <a:lnTo>
                  <a:pt x="1553428" y="1268414"/>
                </a:lnTo>
                <a:lnTo>
                  <a:pt x="1532278" y="1268414"/>
                </a:lnTo>
                <a:lnTo>
                  <a:pt x="1481477" y="1268414"/>
                </a:lnTo>
                <a:lnTo>
                  <a:pt x="1212232" y="1268414"/>
                </a:lnTo>
                <a:lnTo>
                  <a:pt x="1105869" y="1268414"/>
                </a:lnTo>
                <a:lnTo>
                  <a:pt x="1025012" y="1268414"/>
                </a:lnTo>
                <a:lnTo>
                  <a:pt x="806567" y="1268414"/>
                </a:lnTo>
                <a:lnTo>
                  <a:pt x="755767" y="1268414"/>
                </a:lnTo>
                <a:lnTo>
                  <a:pt x="725711" y="1268414"/>
                </a:lnTo>
                <a:lnTo>
                  <a:pt x="299302" y="1268414"/>
                </a:lnTo>
                <a:lnTo>
                  <a:pt x="0" y="126841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1492108" y="299314"/>
            <a:ext cx="184731" cy="646331"/>
          </a:xfrm>
          <a:prstGeom prst="rect">
            <a:avLst/>
          </a:prstGeom>
          <a:noFill/>
        </p:spPr>
        <p:txBody>
          <a:bodyPr wrap="none" rtlCol="0">
            <a:spAutoFit/>
            <a:scene3d>
              <a:camera prst="orthographicFront"/>
              <a:lightRig rig="threePt" dir="t"/>
            </a:scene3d>
            <a:sp3d contourW="12700"/>
          </a:bodyPr>
          <a:lstStyle/>
          <a:p>
            <a:pPr algn="ctr"/>
            <a:endParaRPr lang="zh-CN" altLang="en-US" sz="3600" b="1" dirty="0">
              <a:solidFill>
                <a:schemeClr val="bg1"/>
              </a:solidFill>
              <a:latin typeface="+mn-ea"/>
              <a:cs typeface="经典综艺体简" panose="02010609000101010101" pitchFamily="49" charset="-122"/>
            </a:endParaRPr>
          </a:p>
        </p:txBody>
      </p:sp>
      <p:sp>
        <p:nvSpPr>
          <p:cNvPr id="96" name="文本框 11"/>
          <p:cNvSpPr txBox="1"/>
          <p:nvPr/>
        </p:nvSpPr>
        <p:spPr>
          <a:xfrm>
            <a:off x="1861503" y="157645"/>
            <a:ext cx="934720" cy="829945"/>
          </a:xfrm>
          <a:prstGeom prst="rect">
            <a:avLst/>
          </a:prstGeom>
          <a:noFill/>
        </p:spPr>
        <p:txBody>
          <a:bodyPr wrap="none" rtlCol="0">
            <a:spAutoFit/>
            <a:scene3d>
              <a:camera prst="orthographicFront"/>
              <a:lightRig rig="threePt" dir="t"/>
            </a:scene3d>
            <a:sp3d contourW="12700"/>
          </a:bodyPr>
          <a:lstStyle/>
          <a:p>
            <a:pPr algn="ctr"/>
            <a:r>
              <a:rPr lang="en-US" altLang="zh-CN" sz="4800" b="1" dirty="0">
                <a:solidFill>
                  <a:schemeClr val="bg1"/>
                </a:solidFill>
                <a:latin typeface="+mn-ea"/>
                <a:cs typeface="经典综艺体简" panose="02010609000101010101" pitchFamily="49" charset="-122"/>
              </a:rPr>
              <a:t>04</a:t>
            </a:r>
            <a:endParaRPr lang="zh-CN" altLang="en-US" sz="4800" b="1" dirty="0">
              <a:solidFill>
                <a:schemeClr val="bg1"/>
              </a:solidFill>
              <a:latin typeface="+mn-ea"/>
              <a:cs typeface="经典综艺体简" panose="02010609000101010101" pitchFamily="49" charset="-122"/>
            </a:endParaRPr>
          </a:p>
        </p:txBody>
      </p:sp>
      <p:sp>
        <p:nvSpPr>
          <p:cNvPr id="97" name="文本框 15"/>
          <p:cNvSpPr txBox="1"/>
          <p:nvPr/>
        </p:nvSpPr>
        <p:spPr>
          <a:xfrm>
            <a:off x="3808095" y="223520"/>
            <a:ext cx="8174990"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en-US" altLang="zh-CN" sz="3600" b="1" dirty="0">
                <a:solidFill>
                  <a:schemeClr val="bg1">
                    <a:lumMod val="50000"/>
                  </a:schemeClr>
                </a:solidFill>
                <a:latin typeface="+mj-lt"/>
                <a:ea typeface="+mj-ea"/>
              </a:rPr>
              <a:t>APP ANDROID</a:t>
            </a:r>
          </a:p>
        </p:txBody>
      </p:sp>
      <p:pic>
        <p:nvPicPr>
          <p:cNvPr id="4" name="Picture 8" descr="How to include and use OpenCV 3.2 on Android Studio • Jean Vi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83" y="2410552"/>
            <a:ext cx="20955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ensorFlow Lite | ML for Mobile and Edge Devic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09065" y="2927057"/>
            <a:ext cx="3184151" cy="17910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Draper-DARKFLOW - Crunchbase Company Profile &amp; Fun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6162" y="2927249"/>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ndroid Developers Blog: Android Studio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3211" y="2771867"/>
            <a:ext cx="2599200" cy="25941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Java Recent History — Java 8 [Part 1] — Default Method, Static Method, and  Lambda Expressions | by Júlio Falbo | Tradeshift Engineering | Medium"/>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476" y="2441606"/>
            <a:ext cx="5429250" cy="27622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ow to Install and Use Pip on Ubuntu 20.04 - All Things Ho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82460" y="2584450"/>
            <a:ext cx="4908550" cy="2619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500" fill="hold">
                                          <p:stCondLst>
                                            <p:cond delay="0"/>
                                          </p:stCondLst>
                                        </p:cTn>
                                        <p:tgtEl>
                                          <p:spTgt spid="4"/>
                                        </p:tgtEl>
                                        <p:attrNameLst>
                                          <p:attrName>style.visibility</p:attrName>
                                        </p:attrNameLst>
                                      </p:cBhvr>
                                      <p:to>
                                        <p:strVal val="visible"/>
                                      </p:to>
                                    </p:set>
                                    <p:animEffect transition="in" filter="diamond(in)">
                                      <p:cBhvr>
                                        <p:cTn id="7" dur="500"/>
                                        <p:tgtEl>
                                          <p:spTgt spid="4"/>
                                        </p:tgtEl>
                                      </p:cBhvr>
                                    </p:animEffect>
                                  </p:childTnLst>
                                </p:cTn>
                              </p:par>
                              <p:par>
                                <p:cTn id="8" presetID="8" presetClass="entr" presetSubtype="16" fill="hold" nodeType="withEffect">
                                  <p:stCondLst>
                                    <p:cond delay="0"/>
                                  </p:stCondLst>
                                  <p:childTnLst>
                                    <p:set>
                                      <p:cBhvr>
                                        <p:cTn id="9" dur="500" fill="hold">
                                          <p:stCondLst>
                                            <p:cond delay="0"/>
                                          </p:stCondLst>
                                        </p:cTn>
                                        <p:tgtEl>
                                          <p:spTgt spid="5"/>
                                        </p:tgtEl>
                                        <p:attrNameLst>
                                          <p:attrName>style.visibility</p:attrName>
                                        </p:attrNameLst>
                                      </p:cBhvr>
                                      <p:to>
                                        <p:strVal val="visible"/>
                                      </p:to>
                                    </p:set>
                                    <p:animEffect transition="in" filter="diamond(in)">
                                      <p:cBhvr>
                                        <p:cTn id="10" dur="500"/>
                                        <p:tgtEl>
                                          <p:spTgt spid="5"/>
                                        </p:tgtEl>
                                      </p:cBhvr>
                                    </p:animEffect>
                                  </p:childTnLst>
                                </p:cTn>
                              </p:par>
                              <p:par>
                                <p:cTn id="11" presetID="8" presetClass="entr" presetSubtype="16" fill="hold" nodeType="withEffect">
                                  <p:stCondLst>
                                    <p:cond delay="0"/>
                                  </p:stCondLst>
                                  <p:childTnLst>
                                    <p:set>
                                      <p:cBhvr>
                                        <p:cTn id="12" dur="500" fill="hold">
                                          <p:stCondLst>
                                            <p:cond delay="0"/>
                                          </p:stCondLst>
                                        </p:cTn>
                                        <p:tgtEl>
                                          <p:spTgt spid="6"/>
                                        </p:tgtEl>
                                        <p:attrNameLst>
                                          <p:attrName>style.visibility</p:attrName>
                                        </p:attrNameLst>
                                      </p:cBhvr>
                                      <p:to>
                                        <p:strVal val="visible"/>
                                      </p:to>
                                    </p:set>
                                    <p:animEffect transition="in" filter="diamond(in)">
                                      <p:cBhvr>
                                        <p:cTn id="13" dur="500"/>
                                        <p:tgtEl>
                                          <p:spTgt spid="6"/>
                                        </p:tgtEl>
                                      </p:cBhvr>
                                    </p:animEffect>
                                  </p:childTnLst>
                                </p:cTn>
                              </p:par>
                              <p:par>
                                <p:cTn id="14" presetID="8" presetClass="entr" presetSubtype="16" fill="hold" nodeType="withEffect">
                                  <p:stCondLst>
                                    <p:cond delay="0"/>
                                  </p:stCondLst>
                                  <p:childTnLst>
                                    <p:set>
                                      <p:cBhvr>
                                        <p:cTn id="15" dur="500" fill="hold">
                                          <p:stCondLst>
                                            <p:cond delay="0"/>
                                          </p:stCondLst>
                                        </p:cTn>
                                        <p:tgtEl>
                                          <p:spTgt spid="2"/>
                                        </p:tgtEl>
                                        <p:attrNameLst>
                                          <p:attrName>style.visibility</p:attrName>
                                        </p:attrNameLst>
                                      </p:cBhvr>
                                      <p:to>
                                        <p:strVal val="visible"/>
                                      </p:to>
                                    </p:set>
                                    <p:animEffect transition="in" filter="diamond(in)">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xit" presetSubtype="32" fill="hold" nodeType="clickEffect">
                                  <p:stCondLst>
                                    <p:cond delay="0"/>
                                  </p:stCondLst>
                                  <p:childTnLst>
                                    <p:animEffect transition="out" filter="diamond(out)">
                                      <p:cBhvr>
                                        <p:cTn id="20" dur="500"/>
                                        <p:tgtEl>
                                          <p:spTgt spid="4"/>
                                        </p:tgtEl>
                                      </p:cBhvr>
                                    </p:animEffect>
                                    <p:set>
                                      <p:cBhvr>
                                        <p:cTn id="21" dur="1" fill="hold">
                                          <p:stCondLst>
                                            <p:cond delay="500"/>
                                          </p:stCondLst>
                                        </p:cTn>
                                        <p:tgtEl>
                                          <p:spTgt spid="4"/>
                                        </p:tgtEl>
                                        <p:attrNameLst>
                                          <p:attrName>style.visibility</p:attrName>
                                        </p:attrNameLst>
                                      </p:cBhvr>
                                      <p:to>
                                        <p:strVal val="hidden"/>
                                      </p:to>
                                    </p:set>
                                  </p:childTnLst>
                                </p:cTn>
                              </p:par>
                              <p:par>
                                <p:cTn id="22" presetID="8" presetClass="exit" presetSubtype="32" fill="hold" nodeType="withEffect">
                                  <p:stCondLst>
                                    <p:cond delay="0"/>
                                  </p:stCondLst>
                                  <p:childTnLst>
                                    <p:animEffect transition="out" filter="diamond(out)">
                                      <p:cBhvr>
                                        <p:cTn id="23" dur="500"/>
                                        <p:tgtEl>
                                          <p:spTgt spid="5"/>
                                        </p:tgtEl>
                                      </p:cBhvr>
                                    </p:animEffect>
                                    <p:set>
                                      <p:cBhvr>
                                        <p:cTn id="24" dur="1" fill="hold">
                                          <p:stCondLst>
                                            <p:cond delay="500"/>
                                          </p:stCondLst>
                                        </p:cTn>
                                        <p:tgtEl>
                                          <p:spTgt spid="5"/>
                                        </p:tgtEl>
                                        <p:attrNameLst>
                                          <p:attrName>style.visibility</p:attrName>
                                        </p:attrNameLst>
                                      </p:cBhvr>
                                      <p:to>
                                        <p:strVal val="hidden"/>
                                      </p:to>
                                    </p:set>
                                  </p:childTnLst>
                                </p:cTn>
                              </p:par>
                              <p:par>
                                <p:cTn id="25" presetID="8" presetClass="exit" presetSubtype="32" fill="hold" nodeType="withEffect">
                                  <p:stCondLst>
                                    <p:cond delay="0"/>
                                  </p:stCondLst>
                                  <p:childTnLst>
                                    <p:animEffect transition="out" filter="diamond(out)">
                                      <p:cBhvr>
                                        <p:cTn id="26" dur="500"/>
                                        <p:tgtEl>
                                          <p:spTgt spid="6"/>
                                        </p:tgtEl>
                                      </p:cBhvr>
                                    </p:animEffect>
                                    <p:set>
                                      <p:cBhvr>
                                        <p:cTn id="27" dur="1" fill="hold">
                                          <p:stCondLst>
                                            <p:cond delay="500"/>
                                          </p:stCondLst>
                                        </p:cTn>
                                        <p:tgtEl>
                                          <p:spTgt spid="6"/>
                                        </p:tgtEl>
                                        <p:attrNameLst>
                                          <p:attrName>style.visibility</p:attrName>
                                        </p:attrNameLst>
                                      </p:cBhvr>
                                      <p:to>
                                        <p:strVal val="hidden"/>
                                      </p:to>
                                    </p:set>
                                  </p:childTnLst>
                                </p:cTn>
                              </p:par>
                              <p:par>
                                <p:cTn id="28" presetID="8" presetClass="exit" presetSubtype="32" fill="hold" nodeType="withEffect">
                                  <p:stCondLst>
                                    <p:cond delay="0"/>
                                  </p:stCondLst>
                                  <p:childTnLst>
                                    <p:animEffect transition="out" filter="diamond(out)">
                                      <p:cBhvr>
                                        <p:cTn id="29" dur="500"/>
                                        <p:tgtEl>
                                          <p:spTgt spid="2"/>
                                        </p:tgtEl>
                                      </p:cBhvr>
                                    </p:animEffect>
                                    <p:set>
                                      <p:cBhvr>
                                        <p:cTn id="30" dur="1" fill="hold">
                                          <p:stCondLst>
                                            <p:cond delay="500"/>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500" fill="hold">
                                          <p:stCondLst>
                                            <p:cond delay="0"/>
                                          </p:stCondLst>
                                        </p:cTn>
                                        <p:tgtEl>
                                          <p:spTgt spid="7"/>
                                        </p:tgtEl>
                                        <p:attrNameLst>
                                          <p:attrName>style.visibility</p:attrName>
                                        </p:attrNameLst>
                                      </p:cBhvr>
                                      <p:to>
                                        <p:strVal val="visible"/>
                                      </p:to>
                                    </p:set>
                                    <p:animEffect transition="in" filter="diamond(in)">
                                      <p:cBhvr>
                                        <p:cTn id="35" dur="500"/>
                                        <p:tgtEl>
                                          <p:spTgt spid="7"/>
                                        </p:tgtEl>
                                      </p:cBhvr>
                                    </p:animEffect>
                                  </p:childTnLst>
                                </p:cTn>
                              </p:par>
                              <p:par>
                                <p:cTn id="36" presetID="8" presetClass="entr" presetSubtype="16" fill="hold" nodeType="withEffect">
                                  <p:stCondLst>
                                    <p:cond delay="0"/>
                                  </p:stCondLst>
                                  <p:childTnLst>
                                    <p:set>
                                      <p:cBhvr>
                                        <p:cTn id="37" dur="500" fill="hold">
                                          <p:stCondLst>
                                            <p:cond delay="0"/>
                                          </p:stCondLst>
                                        </p:cTn>
                                        <p:tgtEl>
                                          <p:spTgt spid="8"/>
                                        </p:tgtEl>
                                        <p:attrNameLst>
                                          <p:attrName>style.visibility</p:attrName>
                                        </p:attrNameLst>
                                      </p:cBhvr>
                                      <p:to>
                                        <p:strVal val="visible"/>
                                      </p:to>
                                    </p:set>
                                    <p:animEffect transition="in" filter="diamond(in)">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8" presetClass="exit" presetSubtype="32" fill="hold" nodeType="clickEffect">
                                  <p:stCondLst>
                                    <p:cond delay="0"/>
                                  </p:stCondLst>
                                  <p:childTnLst>
                                    <p:animEffect transition="out" filter="diamond(out)">
                                      <p:cBhvr>
                                        <p:cTn id="42" dur="500"/>
                                        <p:tgtEl>
                                          <p:spTgt spid="7"/>
                                        </p:tgtEl>
                                      </p:cBhvr>
                                    </p:animEffect>
                                    <p:set>
                                      <p:cBhvr>
                                        <p:cTn id="43" dur="1" fill="hold">
                                          <p:stCondLst>
                                            <p:cond delay="500"/>
                                          </p:stCondLst>
                                        </p:cTn>
                                        <p:tgtEl>
                                          <p:spTgt spid="7"/>
                                        </p:tgtEl>
                                        <p:attrNameLst>
                                          <p:attrName>style.visibility</p:attrName>
                                        </p:attrNameLst>
                                      </p:cBhvr>
                                      <p:to>
                                        <p:strVal val="hidden"/>
                                      </p:to>
                                    </p:set>
                                  </p:childTnLst>
                                </p:cTn>
                              </p:par>
                              <p:par>
                                <p:cTn id="44" presetID="8" presetClass="exit" presetSubtype="32" fill="hold" nodeType="withEffect">
                                  <p:stCondLst>
                                    <p:cond delay="0"/>
                                  </p:stCondLst>
                                  <p:childTnLst>
                                    <p:animEffect transition="out" filter="diamond(out)">
                                      <p:cBhvr>
                                        <p:cTn id="45" dur="500"/>
                                        <p:tgtEl>
                                          <p:spTgt spid="8"/>
                                        </p:tgtEl>
                                      </p:cBhvr>
                                    </p:animEffect>
                                    <p:set>
                                      <p:cBhvr>
                                        <p:cTn id="46" dur="1" fill="hold">
                                          <p:stCondLst>
                                            <p:cond delay="50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包图主题2">
  <a:themeElements>
    <a:clrScheme name="自定义 213">
      <a:dk1>
        <a:sysClr val="windowText" lastClr="000000"/>
      </a:dk1>
      <a:lt1>
        <a:sysClr val="window" lastClr="FFFFFF"/>
      </a:lt1>
      <a:dk2>
        <a:srgbClr val="44546A"/>
      </a:dk2>
      <a:lt2>
        <a:srgbClr val="E7E6E6"/>
      </a:lt2>
      <a:accent1>
        <a:srgbClr val="757070"/>
      </a:accent1>
      <a:accent2>
        <a:srgbClr val="22374C"/>
      </a:accent2>
      <a:accent3>
        <a:srgbClr val="757070"/>
      </a:accent3>
      <a:accent4>
        <a:srgbClr val="22374C"/>
      </a:accent4>
      <a:accent5>
        <a:srgbClr val="757070"/>
      </a:accent5>
      <a:accent6>
        <a:srgbClr val="22374C"/>
      </a:accent6>
      <a:hlink>
        <a:srgbClr val="757070"/>
      </a:hlink>
      <a:folHlink>
        <a:srgbClr val="22374C"/>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73</TotalTime>
  <Words>1015</Words>
  <Application>Microsoft Office PowerPoint</Application>
  <PresentationFormat>Widescreen</PresentationFormat>
  <Paragraphs>222</Paragraphs>
  <Slides>26</Slides>
  <Notes>16</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6" baseType="lpstr">
      <vt:lpstr>Microsoft YaHei</vt:lpstr>
      <vt:lpstr>Microsoft YaHei</vt:lpstr>
      <vt:lpstr>Arial</vt:lpstr>
      <vt:lpstr>Courier New</vt:lpstr>
      <vt:lpstr>等线</vt:lpstr>
      <vt:lpstr>Impact</vt:lpstr>
      <vt:lpstr>Tahoma</vt:lpstr>
      <vt:lpstr>经典综艺体简</vt:lpstr>
      <vt:lpstr>包图主题2</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Tan nguyen</cp:lastModifiedBy>
  <cp:revision>140</cp:revision>
  <dcterms:created xsi:type="dcterms:W3CDTF">2017-09-25T13:59:00Z</dcterms:created>
  <dcterms:modified xsi:type="dcterms:W3CDTF">2020-12-25T01:08:10Z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1033-11.2.0.9906</vt:lpwstr>
  </property>
</Properties>
</file>